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</p:sldMasterIdLst>
  <p:notesMasterIdLst>
    <p:notesMasterId r:id="rId30"/>
  </p:notesMasterIdLst>
  <p:handoutMasterIdLst>
    <p:handoutMasterId r:id="rId31"/>
  </p:handoutMasterIdLst>
  <p:sldIdLst>
    <p:sldId id="552" r:id="rId3"/>
    <p:sldId id="566" r:id="rId4"/>
    <p:sldId id="567" r:id="rId5"/>
    <p:sldId id="542" r:id="rId6"/>
    <p:sldId id="536" r:id="rId7"/>
    <p:sldId id="401" r:id="rId8"/>
    <p:sldId id="569" r:id="rId9"/>
    <p:sldId id="568" r:id="rId10"/>
    <p:sldId id="543" r:id="rId11"/>
    <p:sldId id="570" r:id="rId12"/>
    <p:sldId id="559" r:id="rId13"/>
    <p:sldId id="571" r:id="rId14"/>
    <p:sldId id="573" r:id="rId15"/>
    <p:sldId id="574" r:id="rId16"/>
    <p:sldId id="575" r:id="rId17"/>
    <p:sldId id="576" r:id="rId18"/>
    <p:sldId id="577" r:id="rId19"/>
    <p:sldId id="578" r:id="rId20"/>
    <p:sldId id="579" r:id="rId21"/>
    <p:sldId id="580" r:id="rId22"/>
    <p:sldId id="581" r:id="rId23"/>
    <p:sldId id="582" r:id="rId24"/>
    <p:sldId id="583" r:id="rId25"/>
    <p:sldId id="572" r:id="rId26"/>
    <p:sldId id="561" r:id="rId27"/>
    <p:sldId id="565" r:id="rId28"/>
    <p:sldId id="471" r:id="rId29"/>
  </p:sldIdLst>
  <p:sldSz cx="9144000" cy="6858000" type="screen4x3"/>
  <p:notesSz cx="6858000" cy="97139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8B"/>
    <a:srgbClr val="FFFFB9"/>
    <a:srgbClr val="FFFF66"/>
    <a:srgbClr val="4E76B2"/>
    <a:srgbClr val="D0DAF8"/>
    <a:srgbClr val="FF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3" autoAdjust="0"/>
    <p:restoredTop sz="88215" autoAdjust="0"/>
  </p:normalViewPr>
  <p:slideViewPr>
    <p:cSldViewPr>
      <p:cViewPr varScale="1">
        <p:scale>
          <a:sx n="65" d="100"/>
          <a:sy n="65" d="100"/>
        </p:scale>
        <p:origin x="-474" y="-96"/>
      </p:cViewPr>
      <p:guideLst>
        <p:guide orient="horz" pos="2115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notesViewPr>
    <p:cSldViewPr>
      <p:cViewPr>
        <p:scale>
          <a:sx n="100" d="100"/>
          <a:sy n="100" d="100"/>
        </p:scale>
        <p:origin x="-1632" y="-72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C93F95B-C000-4949-8B00-90BB63A9BF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21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28663"/>
            <a:ext cx="4856162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6D4A41-B833-4286-A8D3-F9F53BE2DA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598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96F94858-5795-4821-A95C-54AF3498BE82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1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 smtClean="0"/>
              <a:t>Verbindliche Folie</a:t>
            </a:r>
          </a:p>
          <a:p>
            <a:pPr eaLnBrk="1" hangingPunct="1"/>
            <a:r>
              <a:rPr lang="de-DE" b="1" smtClean="0"/>
              <a:t>Bei langen Schulnamen verändert sich die Schriftgröße automatisch. Das Datum der Auswertungskonferenz ist einzusetzen.  Auf dem Titelblatt werden alle Teammitglieder eingetragen.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3C45B0A5-35D7-4339-B88E-B9A430A7356A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10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 smtClean="0"/>
              <a:t>Bis auf Weiteres können die Kreuze am einfachsten aus dem Bericht (NICHT AUS DER SI-ERGEBNISÜBERSICHT) übernommen werden. </a:t>
            </a:r>
          </a:p>
          <a:p>
            <a:pPr eaLnBrk="1" hangingPunct="1"/>
            <a:endParaRPr lang="de-DE" b="1" smtClean="0"/>
          </a:p>
          <a:p>
            <a:pPr eaLnBrk="1" hangingPunct="1"/>
            <a:r>
              <a:rPr lang="de-DE" b="1" smtClean="0"/>
              <a:t>Dazu im Bericht den Ausschnitt mit den Kreuzen der Gesamtübersicht kopieren, in der PPP den betreffenden Tabellenabschnitt markieren und dann über die Befehlsfolge „Bearbeiten“ &gt; „Inhalte einfügen“ &gt; „formatierten Text“ die Kreuze einfügen.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990552D8-EDD6-49ED-9126-479355211880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11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 dirty="0" smtClean="0"/>
              <a:t>Optionale Folie. </a:t>
            </a:r>
          </a:p>
          <a:p>
            <a:pPr eaLnBrk="1" hangingPunct="1"/>
            <a:r>
              <a:rPr lang="de-DE" b="1" dirty="0" smtClean="0"/>
              <a:t>Ein Kriterium auswählen und eine entsprechende Folie aus dem </a:t>
            </a:r>
            <a:r>
              <a:rPr lang="de-DE" b="1" u="sng" dirty="0" smtClean="0"/>
              <a:t>Bericht</a:t>
            </a:r>
            <a:r>
              <a:rPr lang="de-DE" b="1" dirty="0" smtClean="0"/>
              <a:t> herauskopiert einfügen oder die vorliegende als Erklärungsmuster nutzen. </a:t>
            </a:r>
          </a:p>
          <a:p>
            <a:pPr eaLnBrk="1" hangingPunct="1"/>
            <a:r>
              <a:rPr lang="de-DE" b="1" dirty="0" smtClean="0"/>
              <a:t>Es können gezielt einzelne, besonders relevante Ergebnisse dargestellt werden.</a:t>
            </a:r>
          </a:p>
          <a:p>
            <a:pPr eaLnBrk="1" hangingPunct="1"/>
            <a:endParaRPr lang="de-DE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FFDAA1A-BE79-4CA5-AA09-9325ADFFE0C4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12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 smtClean="0"/>
              <a:t>Bis auf Weiteres können die Kreuze am einfachsten aus dem Bericht (NICHT AUS DER SI-ERGEBNISÜBERSICHT) übernommen werden. </a:t>
            </a:r>
          </a:p>
          <a:p>
            <a:pPr eaLnBrk="1" hangingPunct="1"/>
            <a:endParaRPr lang="de-DE" b="1" smtClean="0"/>
          </a:p>
          <a:p>
            <a:pPr eaLnBrk="1" hangingPunct="1"/>
            <a:r>
              <a:rPr lang="de-DE" b="1" smtClean="0"/>
              <a:t>Dazu im Bericht den Ausschnitt mit den Kreuzen der Gesamtübersicht kopieren, in der PPP den betreffenden Tabellenabschnitt markieren und dann über die Befehlsfolge „Bearbeiten“ &gt; „Inhalte einfügen“ &gt; „formatierten Text“ die Kreuze einfügen. </a:t>
            </a:r>
          </a:p>
          <a:p>
            <a:pPr eaLnBrk="1" hangingPunct="1"/>
            <a:endParaRPr lang="de-DE" b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816879E0-77A1-4BE0-ABDA-38F02DA3443B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13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 smtClean="0"/>
              <a:t>Bis auf Weiteres können die Werte am einfachsten aus dem Bericht (NICHT AUS DER UAT) übernommen werden. </a:t>
            </a:r>
          </a:p>
          <a:p>
            <a:pPr eaLnBrk="1" hangingPunct="1"/>
            <a:endParaRPr lang="de-DE" b="1" smtClean="0"/>
          </a:p>
          <a:p>
            <a:pPr eaLnBrk="1" hangingPunct="1"/>
            <a:r>
              <a:rPr lang="de-DE" b="1" smtClean="0"/>
              <a:t>Dazu im Bericht den Ausschnitt mit den Werten aus der Übersicht im Anhang kopieren, in der PPP den betreffenden Tabellenabschnitt markieren und dann über die Befehlsfolge „Bearbeiten“ &gt; „Inhalte einfügen“ &gt; „formatierten Text“ die Werte einfügen. </a:t>
            </a:r>
          </a:p>
          <a:p>
            <a:pPr eaLnBrk="1" hangingPunct="1"/>
            <a:endParaRPr lang="de-DE" b="1" smtClean="0"/>
          </a:p>
          <a:p>
            <a:pPr eaLnBrk="1" hangingPunct="1"/>
            <a:r>
              <a:rPr lang="de-DE" b="1" smtClean="0"/>
              <a:t>Gegebenenfalls müssen die Werte noch zentriert werden oder die Schriftgröße angepasst werden. </a:t>
            </a:r>
          </a:p>
          <a:p>
            <a:pPr eaLnBrk="1" hangingPunct="1"/>
            <a:endParaRPr lang="de-DE" b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D959948-C272-45C2-96FF-CCD69D0E5CD7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14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Bis auf Weiteres können die Werte am einfachsten aus dem Bericht (NICHT AUS DER UAT) übernommen werden.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Dazu im Bericht den Ausschnitt mit den Werten aus der Übersicht im Anhang kopieren, in der PPP den betreffenden Tabellenabschnitt markieren und dann über die Befehlsfolge „Bearbeiten“ &gt; „Inhalte einfügen“ &gt; „formatierten Text“ die Werte einfügen.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Gegebenenfalls müssen die Werte noch zentriert werden oder die Schriftgröße angepasst werden. 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C9D0C992-8D50-444E-8012-51BB8D6199B5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15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Bis auf Weiteres können die Werte am einfachsten aus dem Bericht (NICHT AUS DER UAT) übernommen werden.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Dazu im Bericht den Ausschnitt mit den Werten aus der Übersicht im Anhang kopieren, in der PPP den betreffenden Tabellenabschnitt markieren und dann über die Befehlsfolge „Bearbeiten“ &gt; „Inhalte einfügen“ &gt; „formatierten Text“ die Werte einfügen.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Gegebenenfalls müssen die Werte noch zentriert werden oder die Schriftgröße angepasst werden. 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40DBCAD-0A41-469F-AF43-F9D57D4F1121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16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Bis auf Weiteres können die Werte am einfachsten aus dem Bericht (NICHT AUS DER UAT) übernommen werden.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Dazu im Bericht den Ausschnitt mit den Werten aus der Übersicht im Anhang kopieren, in der PPP den betreffenden Tabellenabschnitt markieren und dann über die Befehlsfolge „Bearbeiten“ &gt; „Inhalte einfügen“ &gt; „formatierten Text“ die Werte einfügen.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Gegebenenfalls müssen die Werte noch zentriert werden oder die Schriftgröße angepasst werden. 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33D05B6-8ED1-4F72-BE12-58B22D0004D9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17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Bis auf Weiteres können die Werte am einfachsten aus dem Bericht (NICHT AUS DER UAT) übernommen werden.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Dazu im Bericht den Ausschnitt mit den Werten aus der Übersicht im Anhang kopieren, in der PPP den betreffenden Tabellenabschnitt markieren und dann über die Befehlsfolge „Bearbeiten“ &gt; „Inhalte einfügen“ &gt; „formatierten Text“ die Werte einfügen.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Gegebenenfalls müssen die Werte noch zentriert werden oder die Schriftgröße angepasst werden. 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F0780AE-8AD5-4CF2-9DAB-EF68EA7121AC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18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Bis auf Weiteres können die Werte am einfachsten aus dem Bericht (NICHT AUS DER UAT) übernommen werden.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Dazu im Bericht den Ausschnitt mit den Werten aus der Übersicht im Anhang kopieren, in der PPP den betreffenden Tabellenabschnitt markieren und dann über die Befehlsfolge „Bearbeiten“ &gt; „Inhalte einfügen“ &gt; „formatierten Text“ die Werte einfügen.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Gegebenenfalls müssen die Werte noch zentriert werden oder die Schriftgröße angepasst werden. 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F7A67C0D-B370-4934-AE3E-049C7C910ADA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19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Bis auf Weiteres können die Werte am einfachsten aus dem Bericht (NICHT AUS DER UAT) übernommen werden.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Dazu im Bericht den Ausschnitt mit den Werten aus der Übersicht im Anhang kopieren, in der PPP den betreffenden Tabellenabschnitt markieren und dann über die Befehlsfolge „Bearbeiten“ &gt; „Inhalte einfügen“ &gt; „formatierten Text“ die Werte einfügen.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Gegebenenfalls müssen die Werte noch zentriert werden oder die Schriftgröße angepasst werden. 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80F662C8-1495-462D-AF49-B46909CF4A25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2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 smtClean="0"/>
              <a:t>Verbindliche Folie zur Gliederung des Vortrags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CE341AC4-231B-4D47-A490-C0822D538509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20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Bis auf Weiteres können die Werte am einfachsten aus dem Bericht (NICHT AUS DER UAT) übernommen werden.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Dazu im Bericht den Ausschnitt mit den Werten aus der Übersicht im Anhang kopieren, in der PPP den betreffenden Tabellenabschnitt markieren und dann über die Befehlsfolge „Bearbeiten“ &gt; „Inhalte einfügen“ &gt; „formatierten Text“ die Werte einfügen.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Gegebenenfalls müssen die Werte noch zentriert werden oder die Schriftgröße angepasst werden. 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ECA1827-F3BC-4E00-BEED-2D568CC34DCF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21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Bis auf Weiteres können die Werte am einfachsten aus dem Bericht (NICHT AUS DER UAT) übernommen werden.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Dazu im Bericht den Ausschnitt mit den Werten aus der Übersicht im Anhang kopieren, in der PPP den betreffenden Tabellenabschnitt markieren und dann über die Befehlsfolge „Bearbeiten“ &gt; „Inhalte einfügen“ &gt; „formatierten Text“ die Werte einfügen.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Gegebenenfalls müssen die Werte noch zentriert werden oder die Schriftgröße angepasst werden. 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E438782-81C1-4C05-885C-B8C2658A89EB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22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Bis auf Weiteres können die Werte am einfachsten aus dem Bericht (NICHT AUS DER UAT) übernommen werden.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Dazu im Bericht den Ausschnitt mit den Werten aus der Übersicht im Anhang kopieren, in der PPP den betreffenden Tabellenabschnitt markieren und dann über die Befehlsfolge „Bearbeiten“ &gt; „Inhalte einfügen“ &gt; „formatierten Text“ die Werte einfügen.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Gegebenenfalls müssen die Werte noch zentriert werden oder die Schriftgröße angepasst werden. 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D6FF337-4B82-4F59-A084-73A0559BD130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23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Bis auf Weiteres können die Werte am einfachsten aus dem Bericht (NICHT AUS DER UAT) übernommen werden.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Dazu im Bericht den Ausschnitt mit den Werten aus der Übersicht im Anhang kopieren, in der PPP den betreffenden Tabellenabschnitt markieren und dann über die Befehlsfolge „Bearbeiten“ &gt; „Inhalte einfügen“ &gt; „formatierten Text“ die Werte einfügen. 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Gegebenenfalls müssen die Werte noch zentriert werden oder die Schriftgröße angepasst werden.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5D839822-FE95-4F80-B20E-81645C906F1C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24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 smtClean="0"/>
              <a:t>Verbindliche Folie zur Gliederung des Vortrags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37FA13A6-02F2-463B-9406-7122B2B48A9B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25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de-DE" b="1" smtClean="0"/>
              <a:t>Verbindliche Folie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F5D7245E-D8D6-490F-95BC-80A3C4C1EF9F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26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 smtClean="0"/>
              <a:t>Verbindliche Folie</a:t>
            </a:r>
          </a:p>
          <a:p>
            <a:pPr eaLnBrk="1" hangingPunct="1"/>
            <a:r>
              <a:rPr lang="de-DE" b="1" smtClean="0"/>
              <a:t>Qualitätsbereiche schulischer Entwicklung: Hinweis auf Bezug zu gesamtem HRS möglich.</a:t>
            </a:r>
          </a:p>
          <a:p>
            <a:pPr eaLnBrk="1" hangingPunct="1"/>
            <a:r>
              <a:rPr lang="de-DE" b="1" smtClean="0"/>
              <a:t>Falls keine anschließende Weiterarbeit, können an dieser Stelle Beiträge zur geplanten Weiterarbeit von Schulleitung und/oder SAD erfolgen. </a:t>
            </a:r>
            <a:endParaRPr lang="de-DE" b="1" smtClean="0">
              <a:solidFill>
                <a:srgbClr val="FF00FF"/>
              </a:solidFill>
            </a:endParaRPr>
          </a:p>
          <a:p>
            <a:pPr eaLnBrk="1" hangingPunct="1"/>
            <a:endParaRPr lang="de-DE" b="1" smtClean="0">
              <a:solidFill>
                <a:srgbClr val="FF00FF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5820089B-D8C4-49E5-952A-821E420A019B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27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 smtClean="0"/>
              <a:t>Verbindliche Folie</a:t>
            </a:r>
          </a:p>
          <a:p>
            <a:pPr eaLnBrk="1" hangingPunct="1"/>
            <a:r>
              <a:rPr lang="de-DE" b="1" smtClean="0"/>
              <a:t>Verabschiedung des Inspektionsteams, Erfolgwünsche für die Weiterarbeit.</a:t>
            </a:r>
          </a:p>
          <a:p>
            <a:pPr eaLnBrk="1" hangingPunct="1"/>
            <a:r>
              <a:rPr lang="de-DE" b="1" smtClean="0"/>
              <a:t>Verabschiedung durch die Schulleitung.</a:t>
            </a:r>
          </a:p>
          <a:p>
            <a:pPr eaLnBrk="1" hangingPunct="1"/>
            <a:r>
              <a:rPr lang="de-DE" b="1" smtClean="0"/>
              <a:t>Gegebenenfalls Pause zum Abbau.</a:t>
            </a:r>
          </a:p>
          <a:p>
            <a:pPr eaLnBrk="1" hangingPunct="1"/>
            <a:endParaRPr lang="de-DE" b="1" smtClean="0"/>
          </a:p>
          <a:p>
            <a:pPr eaLnBrk="1" hangingPunct="1"/>
            <a:endParaRPr lang="de-DE" b="1" smtClean="0"/>
          </a:p>
          <a:p>
            <a:pPr eaLnBrk="1" hangingPunct="1"/>
            <a:endParaRPr lang="de-DE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F0E1C93A-FAA4-47D6-A0C1-277C33D1F2D6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 smtClean="0"/>
              <a:t>Verbindliche Folie zur Gliederung des Vortrags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F4D8117-566F-4DDB-AF83-B96DD22EB72B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4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 smtClean="0"/>
              <a:t>Verbindliche Folie</a:t>
            </a:r>
          </a:p>
          <a:p>
            <a:pPr eaLnBrk="1" hangingPunct="1"/>
            <a:r>
              <a:rPr lang="de-DE" b="1" smtClean="0"/>
              <a:t>Mündliche Erläuterung zu den aufgeführten Punkten. </a:t>
            </a:r>
            <a:br>
              <a:rPr lang="de-DE" b="1" smtClean="0"/>
            </a:br>
            <a:r>
              <a:rPr lang="de-DE" b="1" smtClean="0"/>
              <a:t>Vierter Punkt: Löschen, falls keine Weiterarbeit stattfindet. </a:t>
            </a:r>
          </a:p>
          <a:p>
            <a:pPr eaLnBrk="1" hangingPunct="1"/>
            <a:r>
              <a:rPr lang="de-DE" b="1" smtClean="0"/>
              <a:t>Möglicherweise in diesem Fall ersetzen durch: „Grundlage für die Weiterarbeit mit dem Bericht schaffen.“</a:t>
            </a:r>
            <a:endParaRPr lang="de-DE" b="1" i="1" smtClean="0">
              <a:solidFill>
                <a:srgbClr val="FF00FF"/>
              </a:solidFill>
            </a:endParaRPr>
          </a:p>
          <a:p>
            <a:pPr eaLnBrk="1" hangingPunct="1"/>
            <a:endParaRPr lang="de-DE" b="1" smtClean="0"/>
          </a:p>
          <a:p>
            <a:pPr eaLnBrk="1" hangingPunct="1"/>
            <a:endParaRPr lang="de-DE" b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70ECDCBF-3504-4846-ADFB-8C7C8D2BC862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5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 smtClean="0"/>
              <a:t>Verbindliche Folie</a:t>
            </a:r>
          </a:p>
          <a:p>
            <a:pPr eaLnBrk="1" hangingPunct="1"/>
            <a:r>
              <a:rPr lang="de-DE" b="1" smtClean="0"/>
              <a:t>Mündliche Erläuterung </a:t>
            </a:r>
          </a:p>
          <a:p>
            <a:pPr eaLnBrk="1" hangingPunct="1"/>
            <a:r>
              <a:rPr lang="de-DE" smtClean="0"/>
              <a:t>Gegebenenfalls Hinweise auf Veränderungen der zweiten Schulinspektion geben(Fokus auf innerschulische Prozesse, erhöhte Transparenz der Bewertungsgrundlage, Rückmeldungen zu ausgewählten Schwerpunkten).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2AB7609-946B-41B9-87C0-C9020F3FC5CE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6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 smtClean="0"/>
              <a:t>Verbindliche Folie</a:t>
            </a:r>
          </a:p>
          <a:p>
            <a:pPr eaLnBrk="1" hangingPunct="1"/>
            <a:r>
              <a:rPr lang="de-DE" b="1" smtClean="0"/>
              <a:t>Hier noch einmal den HRS mit seinen Qualitätsbereichen als inhaltliche Grundlage der Schulinspektion nennen.</a:t>
            </a:r>
          </a:p>
          <a:p>
            <a:pPr eaLnBrk="1" hangingPunct="1"/>
            <a:r>
              <a:rPr lang="de-DE" b="1" smtClean="0"/>
              <a:t>Hinweis: </a:t>
            </a:r>
          </a:p>
          <a:p>
            <a:pPr eaLnBrk="1" hangingPunct="1"/>
            <a:r>
              <a:rPr lang="de-DE" b="1" smtClean="0"/>
              <a:t>Der HRS ist ein Instrument der Schulentwicklung für die hessischen Schulen</a:t>
            </a:r>
            <a:r>
              <a:rPr lang="de-DE" smtClean="0"/>
              <a:t> (wissenschaftlich fundiert und überarbeitet/fortgeschrieben;  Richtlinie für „gute Schule“). </a:t>
            </a:r>
          </a:p>
          <a:p>
            <a:pPr eaLnBrk="1" hangingPunct="1"/>
            <a:r>
              <a:rPr lang="de-DE" smtClean="0"/>
              <a:t>Anmerken, dass der HRS ein entwicklungsoffenes Instrument ist, das regelmäßig überarbeitet wird.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74718166-3B39-4620-B732-6FC1DDBD0CA5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7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 smtClean="0"/>
              <a:t>Verbindliche Folie</a:t>
            </a:r>
          </a:p>
          <a:p>
            <a:pPr eaLnBrk="1" hangingPunct="1"/>
            <a:r>
              <a:rPr lang="de-DE" b="1" smtClean="0"/>
              <a:t>Ist die Animation nicht gewünscht, bitte folgendermaßen vorgehen:</a:t>
            </a:r>
          </a:p>
          <a:p>
            <a:pPr eaLnBrk="1" hangingPunct="1"/>
            <a:r>
              <a:rPr lang="de-DE" b="1" smtClean="0"/>
              <a:t>„Bildschirmpräsentation“ auswählen (oben)</a:t>
            </a:r>
          </a:p>
          <a:p>
            <a:pPr eaLnBrk="1" hangingPunct="1"/>
            <a:r>
              <a:rPr lang="de-DE" b="1" smtClean="0"/>
              <a:t>„Benutzerdefinierte Animation“ auswählen</a:t>
            </a:r>
          </a:p>
          <a:p>
            <a:pPr eaLnBrk="1" hangingPunct="1"/>
            <a:r>
              <a:rPr lang="de-DE" b="1" smtClean="0"/>
              <a:t>Die erste Animation in der erscheinenden linken Menüleiste auswählen und dann einfach so oft die „Entf“-Taste drücken, bis alles gelöscht ist!</a:t>
            </a:r>
          </a:p>
          <a:p>
            <a:pPr eaLnBrk="1" hangingPunct="1"/>
            <a:endParaRPr lang="de-DE" b="1" smtClean="0"/>
          </a:p>
          <a:p>
            <a:pPr eaLnBrk="1" hangingPunct="1"/>
            <a:r>
              <a:rPr lang="de-DE" smtClean="0"/>
              <a:t>Struktur: Grundlage HRS mit priorisierten Kriterien, Inspektionsverfahren mit Quellen, Bericht mit Q-Aussagen und Bewertung. Das Prinzip der Triangulation kann erläutert werden.</a:t>
            </a:r>
          </a:p>
          <a:p>
            <a:pPr eaLnBrk="1" hangingPunct="1"/>
            <a:r>
              <a:rPr lang="de-DE" smtClean="0"/>
              <a:t>Hier besteht auch die Möglichkeit, Beteiligung an Online-Befragung und Anzahl bzw. Verteilung der U-Besuche zu nennen.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F3864DFE-DB40-4D7D-8B49-C4417EECCFC1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8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 smtClean="0"/>
              <a:t>Verbindliche Folie zur Gliederung des Vortrags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50DC5EC-1EA3-4A91-A448-1CA1204C30E3}" type="slidenum">
              <a:rPr lang="de-DE" sz="1200" b="0" smtClean="0">
                <a:solidFill>
                  <a:schemeClr val="tx1"/>
                </a:solidFill>
              </a:rPr>
              <a:pPr eaLnBrk="1" hangingPunct="1"/>
              <a:t>9</a:t>
            </a:fld>
            <a:endParaRPr lang="de-DE" sz="1200" b="0" smtClean="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="1" smtClean="0"/>
              <a:t>Verbindliche Folie zur Gliederung des Vortrags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ssen-marke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8" y="260350"/>
            <a:ext cx="666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558800" y="401638"/>
            <a:ext cx="52562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1400" smtClean="0">
                <a:solidFill>
                  <a:srgbClr val="003399"/>
                </a:solidFill>
              </a:rPr>
              <a:t>Hessisches Kultusministerium</a:t>
            </a:r>
          </a:p>
          <a:p>
            <a:pPr algn="l" eaLnBrk="1" hangingPunct="1">
              <a:spcBef>
                <a:spcPct val="10000"/>
              </a:spcBef>
              <a:defRPr/>
            </a:pPr>
            <a:r>
              <a:rPr lang="de-DE" sz="1200" b="0" smtClean="0">
                <a:solidFill>
                  <a:schemeClr val="tx2"/>
                </a:solidFill>
              </a:rPr>
              <a:t>Institut für Qualitätsentwicklung</a:t>
            </a:r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-9525" y="476250"/>
            <a:ext cx="333375" cy="360363"/>
          </a:xfrm>
          <a:prstGeom prst="rect">
            <a:avLst/>
          </a:prstGeom>
          <a:solidFill>
            <a:srgbClr val="DB0312"/>
          </a:solidFill>
          <a:ln w="9525">
            <a:solidFill>
              <a:srgbClr val="F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-9525" y="1196975"/>
            <a:ext cx="333375" cy="360363"/>
          </a:xfrm>
          <a:prstGeom prst="rect">
            <a:avLst/>
          </a:prstGeom>
          <a:solidFill>
            <a:srgbClr val="DB0312"/>
          </a:solidFill>
          <a:ln w="9525">
            <a:solidFill>
              <a:srgbClr val="F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22"/>
          <p:cNvSpPr>
            <a:spLocks noChangeArrowheads="1"/>
          </p:cNvSpPr>
          <p:nvPr userDrawn="1"/>
        </p:nvSpPr>
        <p:spPr bwMode="auto">
          <a:xfrm>
            <a:off x="-9525" y="1916113"/>
            <a:ext cx="333375" cy="360362"/>
          </a:xfrm>
          <a:prstGeom prst="rect">
            <a:avLst/>
          </a:prstGeom>
          <a:solidFill>
            <a:srgbClr val="DB0312"/>
          </a:solidFill>
          <a:ln w="9525">
            <a:solidFill>
              <a:srgbClr val="F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-9525" y="2636838"/>
            <a:ext cx="333375" cy="360362"/>
          </a:xfrm>
          <a:prstGeom prst="rect">
            <a:avLst/>
          </a:prstGeom>
          <a:solidFill>
            <a:srgbClr val="DB0312"/>
          </a:solidFill>
          <a:ln w="9525">
            <a:solidFill>
              <a:srgbClr val="F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-9525" y="3355975"/>
            <a:ext cx="333375" cy="360363"/>
          </a:xfrm>
          <a:prstGeom prst="rect">
            <a:avLst/>
          </a:prstGeom>
          <a:solidFill>
            <a:srgbClr val="DB0312"/>
          </a:solidFill>
          <a:ln w="9525">
            <a:solidFill>
              <a:srgbClr val="F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" name="Picture 25" descr="FrontIQ-Gebäud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882015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26"/>
          <p:cNvSpPr>
            <a:spLocks/>
          </p:cNvSpPr>
          <p:nvPr userDrawn="1"/>
        </p:nvSpPr>
        <p:spPr bwMode="auto">
          <a:xfrm>
            <a:off x="323850" y="3357563"/>
            <a:ext cx="2952750" cy="3527425"/>
          </a:xfrm>
          <a:custGeom>
            <a:avLst/>
            <a:gdLst>
              <a:gd name="T0" fmla="*/ 0 w 1860"/>
              <a:gd name="T1" fmla="*/ 0 h 2222"/>
              <a:gd name="T2" fmla="*/ 2147483647 w 1860"/>
              <a:gd name="T3" fmla="*/ 0 h 2222"/>
              <a:gd name="T4" fmla="*/ 2147483647 w 1860"/>
              <a:gd name="T5" fmla="*/ 2147483647 h 2222"/>
              <a:gd name="T6" fmla="*/ 0 w 1860"/>
              <a:gd name="T7" fmla="*/ 2147483647 h 2222"/>
              <a:gd name="T8" fmla="*/ 0 w 1860"/>
              <a:gd name="T9" fmla="*/ 0 h 2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60" h="2222">
                <a:moveTo>
                  <a:pt x="0" y="0"/>
                </a:moveTo>
                <a:lnTo>
                  <a:pt x="1860" y="0"/>
                </a:lnTo>
                <a:lnTo>
                  <a:pt x="862" y="2222"/>
                </a:lnTo>
                <a:lnTo>
                  <a:pt x="0" y="2222"/>
                </a:lnTo>
                <a:lnTo>
                  <a:pt x="0" y="0"/>
                </a:lnTo>
                <a:close/>
              </a:path>
            </a:pathLst>
          </a:custGeom>
          <a:solidFill>
            <a:srgbClr val="799BC5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A2AACD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82613" y="636588"/>
            <a:ext cx="8166100" cy="17526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noProof="0" smtClean="0"/>
              <a:t>Titelmasterformat </a:t>
            </a:r>
            <a:br>
              <a:rPr lang="de-DE" noProof="0" smtClean="0"/>
            </a:br>
            <a:r>
              <a:rPr lang="de-DE" noProof="0" smtClean="0"/>
              <a:t>durch Klicken bearbeiten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17988" y="2492375"/>
            <a:ext cx="4543425" cy="792163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14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381750"/>
            <a:ext cx="6624637" cy="287338"/>
          </a:xfrm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10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7276-26D3-410C-AC16-BB144A01AF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21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6413" y="1114425"/>
            <a:ext cx="2108200" cy="51339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1813" y="1114425"/>
            <a:ext cx="6172200" cy="51339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6DECD-C5E5-410A-B80A-3551EB2FFF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656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1114425"/>
            <a:ext cx="8432800" cy="10572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54038" y="2286000"/>
            <a:ext cx="4129087" cy="396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35525" y="2286000"/>
            <a:ext cx="4129088" cy="396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04829-F7B1-4471-B9A2-55979B0D29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1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1114425"/>
            <a:ext cx="8432800" cy="10572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4038" y="2286000"/>
            <a:ext cx="4129087" cy="396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835525" y="2286000"/>
            <a:ext cx="4129088" cy="396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CBE6C-A2BB-4EFB-9AD1-29055E42D1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923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1114425"/>
            <a:ext cx="8432800" cy="10572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54038" y="2286000"/>
            <a:ext cx="8410575" cy="3962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722B9-3C9C-4805-91D6-B28A5790F9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873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E84B0-A177-429E-852D-3A301EF7D0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724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07A68-AA12-4918-B820-0D33175E7F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046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25B32-B1DA-4B1F-BD40-CC87D4B247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9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F996-AF4E-41B5-ACDF-3B63D50681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460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4A2F8-4292-48B1-B364-AF5FE3AF8D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47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075A3-DAAE-4DBE-865B-82C18778D2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574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4A5E0-28D9-41DA-8313-1E1456E0EF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872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3762F-FB9E-4C74-B6A0-CC0B9C363A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021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B1FD7-D675-47DD-9ED0-98120CAE27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017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9EC69-F2BB-48AF-9D06-7DD9597838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811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E391C-5E85-4FAD-BF5F-81A26CD40E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740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077DA-D94E-4C38-ABF5-2995993BDD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98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A35F-CE05-4C83-913B-90837C8293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5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4038" y="2286000"/>
            <a:ext cx="4129087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35525" y="2286000"/>
            <a:ext cx="412908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CCBEA-A423-43D0-BDA3-CCA97D3466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85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683DF-F17F-4A0B-A953-D6888F3E5B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54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26C20-8D5D-4ADE-9E67-A585DD9A74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05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E7081-767B-4577-B628-20C8903036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36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379EA-DCD7-4522-8393-447100FBEB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3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5CD7A-9B1D-4CCC-9148-04A11F0ED6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55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1114425"/>
            <a:ext cx="84328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2286000"/>
            <a:ext cx="84105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524625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D25352D-B6D0-4BEB-96EA-DC2C3BAC51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-9525" y="476250"/>
            <a:ext cx="333375" cy="360363"/>
          </a:xfrm>
          <a:prstGeom prst="rect">
            <a:avLst/>
          </a:prstGeom>
          <a:solidFill>
            <a:srgbClr val="DB0312"/>
          </a:solidFill>
          <a:ln w="9525">
            <a:solidFill>
              <a:srgbClr val="F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9525" y="1196975"/>
            <a:ext cx="333375" cy="360363"/>
          </a:xfrm>
          <a:prstGeom prst="rect">
            <a:avLst/>
          </a:prstGeom>
          <a:solidFill>
            <a:srgbClr val="DB0312"/>
          </a:solidFill>
          <a:ln w="9525">
            <a:solidFill>
              <a:srgbClr val="F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9525" y="1916113"/>
            <a:ext cx="333375" cy="360362"/>
          </a:xfrm>
          <a:prstGeom prst="rect">
            <a:avLst/>
          </a:prstGeom>
          <a:solidFill>
            <a:srgbClr val="DB0312"/>
          </a:solidFill>
          <a:ln w="9525">
            <a:solidFill>
              <a:srgbClr val="F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9525" y="2636838"/>
            <a:ext cx="333375" cy="360362"/>
          </a:xfrm>
          <a:prstGeom prst="rect">
            <a:avLst/>
          </a:prstGeom>
          <a:solidFill>
            <a:srgbClr val="DB0312"/>
          </a:solidFill>
          <a:ln w="9525">
            <a:solidFill>
              <a:srgbClr val="F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9525" y="3355975"/>
            <a:ext cx="333375" cy="360363"/>
          </a:xfrm>
          <a:prstGeom prst="rect">
            <a:avLst/>
          </a:prstGeom>
          <a:solidFill>
            <a:srgbClr val="DB0312"/>
          </a:solidFill>
          <a:ln w="9525">
            <a:solidFill>
              <a:srgbClr val="F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4" name="Picture 18" descr="IQ Logo klein_schwarz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22320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51613"/>
            <a:ext cx="71278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  <p:pic>
        <p:nvPicPr>
          <p:cNvPr id="1036" name="Picture 13" descr="BL_Logo_2010_klein_rg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22526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rgbClr val="003399"/>
        </a:buClr>
        <a:buSzPct val="70000"/>
        <a:buFont typeface="Wingdings" pitchFamily="2" charset="2"/>
        <a:buChar char="n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rgbClr val="F00000"/>
        </a:buClr>
        <a:buSzPct val="75000"/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accent2"/>
        </a:buClr>
        <a:buChar char="•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chemeClr val="tx1"/>
        </a:buClr>
        <a:buChar char="•"/>
        <a:defRPr sz="12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har char="•"/>
        <a:defRPr sz="1000">
          <a:solidFill>
            <a:schemeClr val="tx2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10000"/>
        </a:spcAft>
        <a:buChar char="•"/>
        <a:defRPr sz="1000">
          <a:solidFill>
            <a:schemeClr val="tx2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10000"/>
        </a:spcAft>
        <a:buChar char="•"/>
        <a:defRPr sz="1000">
          <a:solidFill>
            <a:schemeClr val="tx2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10000"/>
        </a:spcAft>
        <a:buChar char="•"/>
        <a:defRPr sz="1000">
          <a:solidFill>
            <a:schemeClr val="tx2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10000"/>
        </a:spcAft>
        <a:buChar char="•"/>
        <a:defRPr sz="10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8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Auswertungskonferenz Albert-Schweitzer-Schule, 05.09.2011</a:t>
            </a:r>
            <a:endParaRPr lang="de-DE"/>
          </a:p>
        </p:txBody>
      </p:sp>
      <p:sp>
        <p:nvSpPr>
          <p:cNvPr id="68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936131-5F42-4597-B950-88944D62B3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	</a:t>
            </a:r>
            <a:r>
              <a:rPr lang="de-DE" sz="2800" smtClean="0">
                <a:solidFill>
                  <a:srgbClr val="003777"/>
                </a:solidFill>
              </a:rPr>
              <a:t>Auswertungskonferenz</a:t>
            </a:r>
            <a:br>
              <a:rPr lang="de-DE" sz="2800" smtClean="0">
                <a:solidFill>
                  <a:srgbClr val="003777"/>
                </a:solidFill>
              </a:rPr>
            </a:br>
            <a:r>
              <a:rPr lang="de-DE" sz="2800" smtClean="0">
                <a:solidFill>
                  <a:srgbClr val="003777"/>
                </a:solidFill>
              </a:rPr>
              <a:t>	zur Schulinspektion der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Heinz-Jörg Kretschmer</a:t>
            </a:r>
          </a:p>
          <a:p>
            <a:pPr eaLnBrk="1" hangingPunct="1"/>
            <a:r>
              <a:rPr lang="de-DE" dirty="0" smtClean="0"/>
              <a:t>Ulrike </a:t>
            </a:r>
            <a:r>
              <a:rPr lang="de-DE" dirty="0" err="1" smtClean="0"/>
              <a:t>Sarach</a:t>
            </a:r>
            <a:endParaRPr lang="de-DE" dirty="0" smtClean="0"/>
          </a:p>
          <a:p>
            <a:pPr eaLnBrk="1" hangingPunct="1"/>
            <a:r>
              <a:rPr lang="de-DE" dirty="0" smtClean="0"/>
              <a:t>Ann-Katrin Todt</a:t>
            </a:r>
          </a:p>
        </p:txBody>
      </p:sp>
      <p:pic>
        <p:nvPicPr>
          <p:cNvPr id="4100" name="Picture 4" descr="IQ Logo klein_schwa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27384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39750" y="2781300"/>
            <a:ext cx="449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b="0" dirty="0" smtClean="0">
                <a:solidFill>
                  <a:schemeClr val="tx2"/>
                </a:solidFill>
              </a:rPr>
              <a:t>05.September </a:t>
            </a:r>
            <a:r>
              <a:rPr lang="de-DE" b="0" dirty="0">
                <a:solidFill>
                  <a:schemeClr val="tx2"/>
                </a:solidFill>
              </a:rPr>
              <a:t>2011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39750" y="2133600"/>
            <a:ext cx="34559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800" dirty="0" smtClean="0">
                <a:solidFill>
                  <a:schemeClr val="tx2"/>
                </a:solidFill>
              </a:rPr>
              <a:t>Albert-Schweitzer-Schule Alsfeld </a:t>
            </a:r>
            <a:endParaRPr lang="de-DE" sz="1800" dirty="0">
              <a:solidFill>
                <a:schemeClr val="tx2"/>
              </a:solidFill>
            </a:endParaRPr>
          </a:p>
        </p:txBody>
      </p:sp>
      <p:pic>
        <p:nvPicPr>
          <p:cNvPr id="4103" name="Picture 7" descr="BL_Logo_2010_klein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21388"/>
            <a:ext cx="177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403350" y="692150"/>
            <a:ext cx="5184775" cy="3365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DA0313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/>
          </a:p>
        </p:txBody>
      </p:sp>
      <p:pic>
        <p:nvPicPr>
          <p:cNvPr id="4105" name="Picture 9" descr="2SI_Signet_RGB_klein_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14413"/>
            <a:ext cx="6397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  <a:endParaRPr lang="de-DE" sz="1200" b="0" smtClean="0">
              <a:solidFill>
                <a:schemeClr val="hlink"/>
              </a:solidFill>
            </a:endParaRPr>
          </a:p>
        </p:txBody>
      </p:sp>
      <p:graphicFrame>
        <p:nvGraphicFramePr>
          <p:cNvPr id="816316" name="Group 18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093159"/>
              </p:ext>
            </p:extLst>
          </p:nvPr>
        </p:nvGraphicFramePr>
        <p:xfrm>
          <a:off x="539750" y="1628775"/>
          <a:ext cx="8410575" cy="4759319"/>
        </p:xfrm>
        <a:graphic>
          <a:graphicData uri="http://schemas.openxmlformats.org/drawingml/2006/table">
            <a:tbl>
              <a:tblPr/>
              <a:tblGrid>
                <a:gridCol w="5227638"/>
                <a:gridCol w="455612"/>
                <a:gridCol w="454025"/>
                <a:gridCol w="454025"/>
                <a:gridCol w="455613"/>
                <a:gridCol w="454025"/>
                <a:gridCol w="455612"/>
                <a:gridCol w="454025"/>
              </a:tblGrid>
              <a:tr h="350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Kriterium des HRS (QB II-V)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</a:tr>
              <a:tr h="2925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II.1.3 Zielgerichtete Arbeit am Schulprogramm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II.2.2 Evaluation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63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II.2.3 Ableitung von Handlungsbedarf und Planung konkreter Schritte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III.1.2 Orientierung am Prinzip der „Lernenden Schule“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III.1.3 Unterrichtsentwicklung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III.2.2 Sicherstellung eines geregelten Schulbetriebs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III.3.1 Personalentwicklungskonzept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IV.1.1 Fort- und Weiterbildung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IV.2.3 Absprachen zur Arbeit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V.1.2 Zwischenmenschlicher Umgang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V.1.4 Verantwortungsübernahme durch Schülerinnen und Schüler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V.2.3 Einbindung der Eltern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V.2.4 Beratungsangebot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V.2.6 Ganztagsangebot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V.3.2 Kooperation mit dem Umfeld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77" name="Text Box 168"/>
          <p:cNvSpPr>
            <a:spLocks noGrp="1" noChangeArrowheads="1"/>
          </p:cNvSpPr>
          <p:nvPr>
            <p:ph type="title"/>
          </p:nvPr>
        </p:nvSpPr>
        <p:spPr>
          <a:xfrm>
            <a:off x="531813" y="1114425"/>
            <a:ext cx="8432800" cy="44291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smtClean="0"/>
              <a:t>I. Qualitätsprofil der Schule (Auszug: QB II-V)</a:t>
            </a:r>
          </a:p>
        </p:txBody>
      </p:sp>
      <p:sp>
        <p:nvSpPr>
          <p:cNvPr id="13478" name="Oval 167"/>
          <p:cNvSpPr>
            <a:spLocks noChangeArrowheads="1"/>
          </p:cNvSpPr>
          <p:nvPr/>
        </p:nvSpPr>
        <p:spPr bwMode="auto">
          <a:xfrm>
            <a:off x="7593806" y="2323758"/>
            <a:ext cx="433387" cy="288925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79" name="Oval 166"/>
          <p:cNvSpPr>
            <a:spLocks noChangeArrowheads="1"/>
          </p:cNvSpPr>
          <p:nvPr/>
        </p:nvSpPr>
        <p:spPr bwMode="auto">
          <a:xfrm>
            <a:off x="8062912" y="3501008"/>
            <a:ext cx="430213" cy="288925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80" name="Oval 180"/>
          <p:cNvSpPr>
            <a:spLocks noChangeArrowheads="1"/>
          </p:cNvSpPr>
          <p:nvPr/>
        </p:nvSpPr>
        <p:spPr bwMode="auto">
          <a:xfrm>
            <a:off x="7092280" y="4338468"/>
            <a:ext cx="358775" cy="360362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  <a:endParaRPr lang="de-DE" sz="1200" b="0" smtClean="0">
              <a:solidFill>
                <a:schemeClr val="hlink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1219200"/>
            <a:ext cx="8432800" cy="1057275"/>
          </a:xfrm>
        </p:spPr>
        <p:txBody>
          <a:bodyPr/>
          <a:lstStyle/>
          <a:p>
            <a:pPr eaLnBrk="1" hangingPunct="1"/>
            <a:r>
              <a:rPr lang="de-DE" smtClean="0">
                <a:solidFill>
                  <a:srgbClr val="003777"/>
                </a:solidFill>
              </a:rPr>
              <a:t>I. Qualitätsprofil der Schule</a:t>
            </a:r>
            <a:r>
              <a:rPr lang="de-DE" sz="2800" smtClean="0">
                <a:solidFill>
                  <a:srgbClr val="003777"/>
                </a:solidFill>
              </a:rPr>
              <a:t> </a:t>
            </a:r>
            <a:r>
              <a:rPr lang="de-DE" sz="1800" smtClean="0">
                <a:solidFill>
                  <a:srgbClr val="003777"/>
                </a:solidFill>
              </a:rPr>
              <a:t>(Kriterium im differenzierten Überblick)</a:t>
            </a:r>
            <a:r>
              <a:rPr lang="de-DE" smtClean="0">
                <a:solidFill>
                  <a:srgbClr val="003777"/>
                </a:solidFill>
              </a:rPr>
              <a:t>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9" y="2129699"/>
            <a:ext cx="8674069" cy="419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DA0313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3" y="1114425"/>
            <a:ext cx="8432800" cy="658813"/>
          </a:xfrm>
        </p:spPr>
        <p:txBody>
          <a:bodyPr/>
          <a:lstStyle/>
          <a:p>
            <a:pPr eaLnBrk="1" hangingPunct="1"/>
            <a:r>
              <a:rPr lang="de-DE" smtClean="0"/>
              <a:t>I. Qualitätsprofil der Schule </a:t>
            </a:r>
            <a:r>
              <a:rPr lang="de-DE" sz="1800" smtClean="0"/>
              <a:t>(Auszug: QB VI)</a:t>
            </a:r>
          </a:p>
        </p:txBody>
      </p:sp>
      <p:graphicFrame>
        <p:nvGraphicFramePr>
          <p:cNvPr id="820411" name="Group 18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187414"/>
              </p:ext>
            </p:extLst>
          </p:nvPr>
        </p:nvGraphicFramePr>
        <p:xfrm>
          <a:off x="468313" y="1989138"/>
          <a:ext cx="8410575" cy="4016378"/>
        </p:xfrm>
        <a:graphic>
          <a:graphicData uri="http://schemas.openxmlformats.org/drawingml/2006/table">
            <a:tbl>
              <a:tblPr/>
              <a:tblGrid>
                <a:gridCol w="5227637"/>
                <a:gridCol w="455613"/>
                <a:gridCol w="454025"/>
                <a:gridCol w="473075"/>
                <a:gridCol w="436562"/>
                <a:gridCol w="454025"/>
                <a:gridCol w="455613"/>
                <a:gridCol w="454025"/>
              </a:tblGrid>
              <a:tr h="5048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Kriterium des HRS (QB VI)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</a:tr>
              <a:tr h="292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VI.1.2 Anwendungsbezug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VI.1.5 Überfachliche Kompetenzen und Schlüsselqualifikationen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X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VI.2.1 Strukturierung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X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VI.2.2 Transparenz von Zielen, Inhalten und Anforderungen 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X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VI.2.5 Reflexion von Lernprozessen und Lernergebnissen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X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VI.3.2 Differenzierung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X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VI.3.4 Selbstständiges und eigenverantwortliches Lernen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X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VI.3.5 Kooperatives Lernen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VI.3.6 Umsetzung des Förderauftrages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VI.4.1 Umgang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X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VI.4.3 Regeln und Rituale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X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VI.4.4 Gestaltung der Lernumgebungen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99" name="Oval 140"/>
          <p:cNvSpPr>
            <a:spLocks noChangeArrowheads="1"/>
          </p:cNvSpPr>
          <p:nvPr/>
        </p:nvSpPr>
        <p:spPr bwMode="auto">
          <a:xfrm>
            <a:off x="6661150" y="3693355"/>
            <a:ext cx="431800" cy="287338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500" name="Oval 141"/>
          <p:cNvSpPr>
            <a:spLocks noChangeArrowheads="1"/>
          </p:cNvSpPr>
          <p:nvPr/>
        </p:nvSpPr>
        <p:spPr bwMode="auto">
          <a:xfrm>
            <a:off x="7560469" y="5085184"/>
            <a:ext cx="360362" cy="358775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501" name="Oval 140"/>
          <p:cNvSpPr>
            <a:spLocks noChangeArrowheads="1"/>
          </p:cNvSpPr>
          <p:nvPr/>
        </p:nvSpPr>
        <p:spPr bwMode="auto">
          <a:xfrm>
            <a:off x="7524750" y="2780928"/>
            <a:ext cx="431800" cy="287337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  <a:endParaRPr lang="de-DE" sz="1200" b="0" smtClean="0">
              <a:solidFill>
                <a:schemeClr val="hlink"/>
              </a:solidFill>
            </a:endParaRPr>
          </a:p>
        </p:txBody>
      </p:sp>
      <p:graphicFrame>
        <p:nvGraphicFramePr>
          <p:cNvPr id="824463" name="Group 1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387480"/>
              </p:ext>
            </p:extLst>
          </p:nvPr>
        </p:nvGraphicFramePr>
        <p:xfrm>
          <a:off x="468313" y="1844675"/>
          <a:ext cx="8497887" cy="3519512"/>
        </p:xfrm>
        <a:graphic>
          <a:graphicData uri="http://schemas.openxmlformats.org/drawingml/2006/table">
            <a:tbl>
              <a:tblPr/>
              <a:tblGrid>
                <a:gridCol w="4964112"/>
                <a:gridCol w="473075"/>
                <a:gridCol w="473075"/>
                <a:gridCol w="482600"/>
                <a:gridCol w="482600"/>
                <a:gridCol w="547688"/>
                <a:gridCol w="592137"/>
                <a:gridCol w="482600"/>
              </a:tblGrid>
              <a:tr h="59044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Ergebnisse der Unterrichtsbeobachtungen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SD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</a:tr>
              <a:tr h="777217"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VI.1.2: Der Unterricht sorgt für den systematischen Aufbau von Wissen unter Berücksichtigung von Anwendungssituationen, um den Erwerb fachlicher Kompetenzen zu ermöglichen.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A0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60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Die Schülerinnen und Schüler arbeiten an problemorientierten Aufgaben.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Die Schülerinnen und Schüler erarbeiten eigene Lösungsansätze.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Die Schülerinnen und Schüler erhalten die Gelegenheit zur handlungsorientierten Auseinandersetzung mit dem Lerngegenstand (z. B. Schülerversuche, Anwendung in / Transfer auf alltags- oder berufsnahe(n) Situationen).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42" name="Rectangle 98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8432800" cy="792163"/>
          </a:xfrm>
          <a:noFill/>
        </p:spPr>
        <p:txBody>
          <a:bodyPr/>
          <a:lstStyle/>
          <a:p>
            <a:pPr eaLnBrk="1" hangingPunct="1"/>
            <a:r>
              <a:rPr lang="de-DE" smtClean="0"/>
              <a:t>I. Qualitätsprofil der Schule - </a:t>
            </a:r>
            <a:r>
              <a:rPr lang="de-DE" sz="1800" smtClean="0"/>
              <a:t>Einblick in die Unterrichtsauswertungen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  <a:endParaRPr lang="de-DE" sz="1200" b="0" smtClean="0">
              <a:solidFill>
                <a:schemeClr val="hlink"/>
              </a:solidFill>
            </a:endParaRPr>
          </a:p>
        </p:txBody>
      </p:sp>
      <p:graphicFrame>
        <p:nvGraphicFramePr>
          <p:cNvPr id="825452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442814"/>
              </p:ext>
            </p:extLst>
          </p:nvPr>
        </p:nvGraphicFramePr>
        <p:xfrm>
          <a:off x="539750" y="1741488"/>
          <a:ext cx="8497888" cy="4178299"/>
        </p:xfrm>
        <a:graphic>
          <a:graphicData uri="http://schemas.openxmlformats.org/drawingml/2006/table">
            <a:tbl>
              <a:tblPr/>
              <a:tblGrid>
                <a:gridCol w="4964113"/>
                <a:gridCol w="473075"/>
                <a:gridCol w="473075"/>
                <a:gridCol w="482600"/>
                <a:gridCol w="482600"/>
                <a:gridCol w="547687"/>
                <a:gridCol w="592138"/>
                <a:gridCol w="482600"/>
              </a:tblGrid>
              <a:tr h="59058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Ergebnisse der Unterrichtsbeobachtungen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SD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</a:tr>
              <a:tr h="548673"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VI.1.5: Die Vermittlung von überfachlichen Kompetenzen und Schlüsselqualifikationen ist Unterrichtsprinzip.</a:t>
                      </a: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A0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60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Der Unterricht enthält Lerngelegenheiten zur Förderung von personaler Kompetenz.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Der Unterricht enthält Lerngelegenheiten zur Förderung von Sozialkompetenz.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Der Unterricht enthält Lerngelegenheiten zur Förderung von Lern- und Arbeitskompetenz im Bereich der Methoden.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Der Unterricht enthält Lerngelegenheiten zur Förderung von Lern- und Arbeitskompetenz zur Nutzung der Medien (z. B. Neue Medien, Presseerzeugnisse, Filme, Fernsehen).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Der Unterricht enthält Lerngelegenheiten zur Förderung von Sprachkompetenz (Lesen, Kommunizieren).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84" name="Rectangle 98"/>
          <p:cNvSpPr>
            <a:spLocks noGrp="1" noChangeArrowheads="1"/>
          </p:cNvSpPr>
          <p:nvPr>
            <p:ph type="title"/>
          </p:nvPr>
        </p:nvSpPr>
        <p:spPr>
          <a:xfrm>
            <a:off x="531813" y="836613"/>
            <a:ext cx="8432800" cy="1057275"/>
          </a:xfrm>
          <a:noFill/>
        </p:spPr>
        <p:txBody>
          <a:bodyPr/>
          <a:lstStyle/>
          <a:p>
            <a:pPr eaLnBrk="1" hangingPunct="1"/>
            <a:r>
              <a:rPr lang="de-DE" smtClean="0"/>
              <a:t>I. Qualitätsprofil der Schule - </a:t>
            </a:r>
            <a:r>
              <a:rPr lang="de-DE" sz="1800" smtClean="0"/>
              <a:t>Einblick in die Unterrichtsauswertungen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  <a:endParaRPr lang="de-DE" sz="1200" b="0" smtClean="0">
              <a:solidFill>
                <a:schemeClr val="hlink"/>
              </a:solidFill>
            </a:endParaRPr>
          </a:p>
        </p:txBody>
      </p:sp>
      <p:graphicFrame>
        <p:nvGraphicFramePr>
          <p:cNvPr id="826477" name="Group 1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951574"/>
              </p:ext>
            </p:extLst>
          </p:nvPr>
        </p:nvGraphicFramePr>
        <p:xfrm>
          <a:off x="539750" y="1741488"/>
          <a:ext cx="8497888" cy="3154362"/>
        </p:xfrm>
        <a:graphic>
          <a:graphicData uri="http://schemas.openxmlformats.org/drawingml/2006/table">
            <a:tbl>
              <a:tblPr/>
              <a:tblGrid>
                <a:gridCol w="4964113"/>
                <a:gridCol w="473075"/>
                <a:gridCol w="473075"/>
                <a:gridCol w="482600"/>
                <a:gridCol w="482600"/>
                <a:gridCol w="547687"/>
                <a:gridCol w="592138"/>
                <a:gridCol w="482600"/>
              </a:tblGrid>
              <a:tr h="59063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Ergebnisse der Unterrichtsbeobachtungen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SD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</a:tr>
              <a:tr h="320085"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VI.2.1 Der Unterricht ist inhaltlich und in seinem Ablauf klar strukturiert.</a:t>
                      </a: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A0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60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Es gibt keinen Zeitverlust zu Beginn, während oder am Ende des Unterrichts.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Die Lehrkraft drückt sich präzise aus (Arbeitsaufträge, Anweisungen, sonstige Redeanteile).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Der Unterricht ist organisiert (z. B. Gliederung des Lernprozesses, stringenter Ablauf, strukturierter Lernstoff).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Die Lehrkraft hat den Überblick über Aktivitäten der Schülerinnen und Schüler.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99" name="Rectangle 98"/>
          <p:cNvSpPr>
            <a:spLocks noGrp="1" noChangeArrowheads="1"/>
          </p:cNvSpPr>
          <p:nvPr>
            <p:ph type="title"/>
          </p:nvPr>
        </p:nvSpPr>
        <p:spPr>
          <a:xfrm>
            <a:off x="531813" y="836613"/>
            <a:ext cx="8432800" cy="1057275"/>
          </a:xfrm>
          <a:noFill/>
        </p:spPr>
        <p:txBody>
          <a:bodyPr/>
          <a:lstStyle/>
          <a:p>
            <a:pPr eaLnBrk="1" hangingPunct="1"/>
            <a:r>
              <a:rPr lang="de-DE" smtClean="0"/>
              <a:t>I. Qualitätsprofil der Schule - </a:t>
            </a:r>
            <a:r>
              <a:rPr lang="de-DE" sz="1800" smtClean="0"/>
              <a:t>Einblick in die Unterrichtsauswertungen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</a:p>
        </p:txBody>
      </p:sp>
      <p:graphicFrame>
        <p:nvGraphicFramePr>
          <p:cNvPr id="832699" name="Group 18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835439"/>
              </p:ext>
            </p:extLst>
          </p:nvPr>
        </p:nvGraphicFramePr>
        <p:xfrm>
          <a:off x="539750" y="1741488"/>
          <a:ext cx="8497888" cy="2751184"/>
        </p:xfrm>
        <a:graphic>
          <a:graphicData uri="http://schemas.openxmlformats.org/drawingml/2006/table">
            <a:tbl>
              <a:tblPr/>
              <a:tblGrid>
                <a:gridCol w="4964113"/>
                <a:gridCol w="473075"/>
                <a:gridCol w="473075"/>
                <a:gridCol w="482600"/>
                <a:gridCol w="482600"/>
                <a:gridCol w="547687"/>
                <a:gridCol w="592138"/>
                <a:gridCol w="482600"/>
              </a:tblGrid>
              <a:tr h="59027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Ergebnisse der Unterrichtsbeobachtungen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SD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</a:tr>
              <a:tr h="335232"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VI.2.2: Ziele, Inhalte und Anforderungen des Unterrichts sind transparent.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A0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30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Die Lehrkraft gibt (mündlich oder schriftlich) einen Überblick über Inhalte und/oder den geplanten Ablauf des Unterrichts bzw. die Schülerinnen und Schüler sind hinsichtlich der Inhalte und/oder des Ablaufs orientiert. 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Die Lehrkraft erläutert bzw. visualisiert fachliche und/oder überfachliche Unterrichtsziele bzw. die zu erwerbenden fachlichen und/oder überfachlichen Kompetenzen. 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05" name="Rectangle 98"/>
          <p:cNvSpPr>
            <a:spLocks noGrp="1" noChangeArrowheads="1"/>
          </p:cNvSpPr>
          <p:nvPr>
            <p:ph type="title"/>
          </p:nvPr>
        </p:nvSpPr>
        <p:spPr>
          <a:xfrm>
            <a:off x="531813" y="836613"/>
            <a:ext cx="8432800" cy="1057275"/>
          </a:xfrm>
          <a:noFill/>
        </p:spPr>
        <p:txBody>
          <a:bodyPr/>
          <a:lstStyle/>
          <a:p>
            <a:pPr eaLnBrk="1" hangingPunct="1"/>
            <a:r>
              <a:rPr lang="de-DE" smtClean="0"/>
              <a:t>I. Qualitätsprofil der Schule - </a:t>
            </a:r>
            <a:r>
              <a:rPr lang="de-DE" sz="1800" smtClean="0"/>
              <a:t>Einblick in die Unterrichtsauswertungen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188" y="6524625"/>
            <a:ext cx="7127875" cy="333375"/>
          </a:xfrm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  <a:endParaRPr lang="de-DE" sz="1200" b="0" smtClean="0">
              <a:solidFill>
                <a:schemeClr val="hlink"/>
              </a:solidFill>
            </a:endParaRPr>
          </a:p>
        </p:txBody>
      </p:sp>
      <p:graphicFrame>
        <p:nvGraphicFramePr>
          <p:cNvPr id="833642" name="Group 1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852656"/>
              </p:ext>
            </p:extLst>
          </p:nvPr>
        </p:nvGraphicFramePr>
        <p:xfrm>
          <a:off x="539750" y="1741488"/>
          <a:ext cx="8497888" cy="3297236"/>
        </p:xfrm>
        <a:graphic>
          <a:graphicData uri="http://schemas.openxmlformats.org/drawingml/2006/table">
            <a:tbl>
              <a:tblPr/>
              <a:tblGrid>
                <a:gridCol w="4964113"/>
                <a:gridCol w="473075"/>
                <a:gridCol w="473075"/>
                <a:gridCol w="482600"/>
                <a:gridCol w="482600"/>
                <a:gridCol w="547687"/>
                <a:gridCol w="592138"/>
                <a:gridCol w="482600"/>
              </a:tblGrid>
              <a:tr h="59056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Ergebnisse der Unterrichtsbeobachtungen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SD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</a:tr>
              <a:tr h="320046"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VI.2.5: Lernprozesse und Lernergebnisse werden reflektiert.</a:t>
                      </a: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A0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95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Die Lehrkraft regt die Schülerinnen und Schüler (z. B. durch Reflexions-/Rückfragen) an, ihre Lernprozesse zu reflektieren.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Die Lehrkraft regt die Schülerinnen und Schüler (z. B. durch Reflexions-/Rückfragen) an, ihre Lernergebnisse zu reflektieren.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Materialien zur Unterstützung der Reflexion werden eingesetzt (z. B. Selbstkontrollblatt, Bewertungsbogen, Lernjournal, Lerntagebuch).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38" name="Rectangle 98"/>
          <p:cNvSpPr>
            <a:spLocks noGrp="1" noChangeArrowheads="1"/>
          </p:cNvSpPr>
          <p:nvPr>
            <p:ph type="title"/>
          </p:nvPr>
        </p:nvSpPr>
        <p:spPr>
          <a:xfrm>
            <a:off x="531813" y="836613"/>
            <a:ext cx="8432800" cy="1057275"/>
          </a:xfrm>
          <a:noFill/>
        </p:spPr>
        <p:txBody>
          <a:bodyPr/>
          <a:lstStyle/>
          <a:p>
            <a:pPr eaLnBrk="1" hangingPunct="1"/>
            <a:r>
              <a:rPr lang="de-DE" smtClean="0"/>
              <a:t>I. Qualitätsprofil der Schule - </a:t>
            </a:r>
            <a:r>
              <a:rPr lang="de-DE" sz="1800" smtClean="0"/>
              <a:t>Einblick in die Unterrichtsauswertungen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chemeClr val="hlink"/>
                </a:solidFill>
              </a:rPr>
              <a:t>Auswertungskonferenz Albert-Schweitzer-Schule, 05.09.2011</a:t>
            </a:r>
          </a:p>
        </p:txBody>
      </p:sp>
      <p:graphicFrame>
        <p:nvGraphicFramePr>
          <p:cNvPr id="834663" name="Group 1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203061"/>
              </p:ext>
            </p:extLst>
          </p:nvPr>
        </p:nvGraphicFramePr>
        <p:xfrm>
          <a:off x="539750" y="1628775"/>
          <a:ext cx="8497888" cy="5146786"/>
        </p:xfrm>
        <a:graphic>
          <a:graphicData uri="http://schemas.openxmlformats.org/drawingml/2006/table">
            <a:tbl>
              <a:tblPr/>
              <a:tblGrid>
                <a:gridCol w="4964113"/>
                <a:gridCol w="473075"/>
                <a:gridCol w="473075"/>
                <a:gridCol w="482600"/>
                <a:gridCol w="482600"/>
                <a:gridCol w="547687"/>
                <a:gridCol w="592138"/>
                <a:gridCol w="482600"/>
              </a:tblGrid>
              <a:tr h="59031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Ergebnisse der Unterrichtsbeobachtungen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SD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</a:tr>
              <a:tr h="548591"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VI.3.2: Die Lehrerinnen und Lehrer schaffen differenzierte Zugänge zum Erwerb von Kenntnissen und Kompetenzen im Regelunterricht.</a:t>
                      </a:r>
                      <a:endParaRPr kumimoji="0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A0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85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Die Lehrkraft bietet Wahlmöglichkeiten oder differenzierte Arbeitsaufträge an bezüglich der Reihenfolge bei der Bearbeitung von Aufgaben. 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Die Lehrkraft bietet Wahlmöglichkeiten oder differenzierte Arbeitsaufträge an bezüglich der Menge (quantitative Differenzierung) bei der Bearbeitung von Aufgaben.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Die Lehrkraft bietet Wahlmöglichkeiten oder erteilt differenzierte Arbeitsaufträge bezüglich der Themen / Inhalte.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Die Lehrkraft bietet Wahlmöglichkeiten oder erteilt differenzierte Arbeitsaufträge bezüglich der Arbeitsform, Informationsquelle oder der Ergebnisdarstellung.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Leistungsschwächere Schülerinnen und Schüler erhalten einfachere Aufgaben (qualitative Differenzierung).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Leistungsstärkere Schülerinnen und Schüler erhalten anspruchsvollere Aufgaben (qualitative Differenzierung).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Die Schülerinnen und Schüler nutzen Möglichkeiten individueller Unterstützung nach dem Prinzip der minimalen Hilfe. 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98" name="Rectangle 98"/>
          <p:cNvSpPr>
            <a:spLocks noGrp="1" noChangeArrowheads="1"/>
          </p:cNvSpPr>
          <p:nvPr>
            <p:ph type="title"/>
          </p:nvPr>
        </p:nvSpPr>
        <p:spPr>
          <a:xfrm>
            <a:off x="531813" y="836613"/>
            <a:ext cx="8432800" cy="1057275"/>
          </a:xfrm>
          <a:noFill/>
        </p:spPr>
        <p:txBody>
          <a:bodyPr/>
          <a:lstStyle/>
          <a:p>
            <a:pPr eaLnBrk="1" hangingPunct="1"/>
            <a:r>
              <a:rPr lang="de-DE" smtClean="0"/>
              <a:t>I. Qualitätsprofil der Schule - </a:t>
            </a:r>
            <a:r>
              <a:rPr lang="de-DE" sz="1800" smtClean="0"/>
              <a:t>Einblick in die Unterrichtsauswertungen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  <a:endParaRPr lang="de-DE" sz="1200" b="0" smtClean="0">
              <a:solidFill>
                <a:schemeClr val="hlink"/>
              </a:solidFill>
            </a:endParaRPr>
          </a:p>
        </p:txBody>
      </p:sp>
      <p:graphicFrame>
        <p:nvGraphicFramePr>
          <p:cNvPr id="835690" name="Group 1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768993"/>
              </p:ext>
            </p:extLst>
          </p:nvPr>
        </p:nvGraphicFramePr>
        <p:xfrm>
          <a:off x="539750" y="2344738"/>
          <a:ext cx="8497888" cy="2751184"/>
        </p:xfrm>
        <a:graphic>
          <a:graphicData uri="http://schemas.openxmlformats.org/drawingml/2006/table">
            <a:tbl>
              <a:tblPr/>
              <a:tblGrid>
                <a:gridCol w="4964113"/>
                <a:gridCol w="473075"/>
                <a:gridCol w="473075"/>
                <a:gridCol w="482600"/>
                <a:gridCol w="482600"/>
                <a:gridCol w="547687"/>
                <a:gridCol w="592138"/>
                <a:gridCol w="482600"/>
              </a:tblGrid>
              <a:tr h="59027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Ergebnisse der Unterrichtsbeobachtungen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SD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99" marB="4569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</a:tr>
              <a:tr h="335232"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VI.3.4: Der Unterricht fördert selbstständiges und eigenverantwortliches Lernen.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A0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30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Der Unterricht eröffnet Spielräume für selbstständiges Lernen (keine Engführung, keine Kurzschrittigkeit, längere Arbeitsphasen ohne direkte Instruktion / zusätzliche Erläuterung, angemessene Aufträge).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Die Schülerinnen und Schüler arbeiten selbstständig (z. B. eigene Organisation/Zeiteinteilung, aufgabenbezogenes Arbeitsverhalten).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77" name="Rectangle 98"/>
          <p:cNvSpPr>
            <a:spLocks noGrp="1" noChangeArrowheads="1"/>
          </p:cNvSpPr>
          <p:nvPr>
            <p:ph type="title"/>
          </p:nvPr>
        </p:nvSpPr>
        <p:spPr>
          <a:xfrm>
            <a:off x="531813" y="836613"/>
            <a:ext cx="8432800" cy="1057275"/>
          </a:xfrm>
          <a:noFill/>
        </p:spPr>
        <p:txBody>
          <a:bodyPr/>
          <a:lstStyle/>
          <a:p>
            <a:pPr eaLnBrk="1" hangingPunct="1"/>
            <a:r>
              <a:rPr lang="de-DE" smtClean="0"/>
              <a:t>I. Qualitätsprofil der Schule - </a:t>
            </a:r>
            <a:r>
              <a:rPr lang="de-DE" sz="1800" smtClean="0"/>
              <a:t>Einblick in die Unterrichtsauswertungen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chemeClr val="hlink"/>
                </a:solidFill>
              </a:rPr>
              <a:t>Auswertungskonferenz Albert-Schweitzer-Schule, 05.09.2011</a:t>
            </a:r>
            <a:endParaRPr lang="de-DE" sz="1200" b="0" dirty="0" smtClean="0">
              <a:solidFill>
                <a:schemeClr val="hlink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1296988"/>
            <a:ext cx="8432800" cy="865187"/>
          </a:xfrm>
        </p:spPr>
        <p:txBody>
          <a:bodyPr/>
          <a:lstStyle/>
          <a:p>
            <a:pPr eaLnBrk="1" hangingPunct="1"/>
            <a:r>
              <a:rPr lang="de-DE" sz="2800" smtClean="0">
                <a:solidFill>
                  <a:srgbClr val="003777"/>
                </a:solidFill>
              </a:rPr>
              <a:t>Ablauf der Auswertungskonferenz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353425" cy="3816350"/>
          </a:xfrm>
        </p:spPr>
        <p:txBody>
          <a:bodyPr/>
          <a:lstStyle/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z="2000" smtClean="0">
                <a:solidFill>
                  <a:schemeClr val="tx1"/>
                </a:solidFill>
              </a:rPr>
              <a:t>Ziele der Auswertungskonferenz sowie </a:t>
            </a:r>
            <a:br>
              <a:rPr lang="de-DE" sz="2000" smtClean="0">
                <a:solidFill>
                  <a:schemeClr val="tx1"/>
                </a:solidFill>
              </a:rPr>
            </a:br>
            <a:r>
              <a:rPr lang="de-DE" sz="2000" smtClean="0">
                <a:solidFill>
                  <a:schemeClr val="tx1"/>
                </a:solidFill>
              </a:rPr>
              <a:t>Ziele und Grundlage der zweiten Schulinspektion </a:t>
            </a:r>
            <a:r>
              <a:rPr lang="de-DE" sz="1600" smtClean="0">
                <a:solidFill>
                  <a:schemeClr val="tx1"/>
                </a:solidFill>
              </a:rPr>
              <a:t>[ca. 5 min.]</a:t>
            </a:r>
            <a:endParaRPr lang="de-DE" sz="2000" smtClean="0">
              <a:solidFill>
                <a:schemeClr val="tx1"/>
              </a:solidFill>
            </a:endParaRP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z="2000" smtClean="0">
                <a:solidFill>
                  <a:schemeClr val="tx1"/>
                </a:solidFill>
              </a:rPr>
              <a:t>Ausgewählte Ergebnisse der zweiten Schulinspektion </a:t>
            </a:r>
            <a:r>
              <a:rPr lang="de-DE" sz="1600" smtClean="0">
                <a:solidFill>
                  <a:schemeClr val="tx1"/>
                </a:solidFill>
              </a:rPr>
              <a:t>[ca. 25 min.]</a:t>
            </a:r>
          </a:p>
          <a:p>
            <a:pPr marL="1119188" lvl="1" indent="-406400" eaLnBrk="1" hangingPunct="1">
              <a:buClr>
                <a:schemeClr val="hlink"/>
              </a:buClr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mtClean="0">
                <a:solidFill>
                  <a:schemeClr val="tx1"/>
                </a:solidFill>
              </a:rPr>
              <a:t>Qualitätsprofil der Schule</a:t>
            </a:r>
          </a:p>
          <a:p>
            <a:pPr marL="1119188" lvl="1" indent="-406400" eaLnBrk="1" hangingPunct="1">
              <a:buClr>
                <a:schemeClr val="hlink"/>
              </a:buClr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mtClean="0">
                <a:solidFill>
                  <a:schemeClr val="tx1"/>
                </a:solidFill>
              </a:rPr>
              <a:t>ggf. Ergebnisse zum Profilschwerpunkt</a:t>
            </a:r>
            <a:endParaRPr lang="de-DE" sz="1800" smtClean="0">
              <a:solidFill>
                <a:schemeClr val="tx1"/>
              </a:solidFill>
            </a:endParaRP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z="2000" smtClean="0">
                <a:solidFill>
                  <a:schemeClr val="tx1"/>
                </a:solidFill>
              </a:rPr>
              <a:t>Arbeitsphase; anschließend Beantwortung von Fragen aus den Arbeitsgruppen </a:t>
            </a:r>
            <a:r>
              <a:rPr lang="de-DE" sz="1600" smtClean="0">
                <a:solidFill>
                  <a:schemeClr val="tx1"/>
                </a:solidFill>
              </a:rPr>
              <a:t>[ca. 30 - 40 min.] </a:t>
            </a: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533400" algn="l"/>
              </a:tabLst>
            </a:pPr>
            <a:r>
              <a:rPr lang="de-DE" sz="1600" smtClean="0">
                <a:solidFill>
                  <a:schemeClr val="tx1"/>
                </a:solidFill>
              </a:rPr>
              <a:t>__________________________________________________________________</a:t>
            </a: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533400" algn="l"/>
              </a:tabLst>
            </a:pPr>
            <a:r>
              <a:rPr lang="de-DE" sz="2000" smtClean="0">
                <a:solidFill>
                  <a:schemeClr val="tx1"/>
                </a:solidFill>
              </a:rPr>
              <a:t>	Klärung der Weiterarbeit</a:t>
            </a: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533400" algn="l"/>
              </a:tabLst>
            </a:pPr>
            <a:r>
              <a:rPr lang="de-DE" smtClean="0">
                <a:solidFill>
                  <a:schemeClr val="tx1"/>
                </a:solidFill>
              </a:rPr>
              <a:t>	Moderation durch die Schulleitung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  <a:endParaRPr lang="de-DE" sz="1200" b="0" smtClean="0">
              <a:solidFill>
                <a:schemeClr val="hlink"/>
              </a:solidFill>
            </a:endParaRPr>
          </a:p>
        </p:txBody>
      </p:sp>
      <p:graphicFrame>
        <p:nvGraphicFramePr>
          <p:cNvPr id="836714" name="Group 1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629836"/>
              </p:ext>
            </p:extLst>
          </p:nvPr>
        </p:nvGraphicFramePr>
        <p:xfrm>
          <a:off x="539750" y="2395538"/>
          <a:ext cx="8497888" cy="2266950"/>
        </p:xfrm>
        <a:graphic>
          <a:graphicData uri="http://schemas.openxmlformats.org/drawingml/2006/table">
            <a:tbl>
              <a:tblPr/>
              <a:tblGrid>
                <a:gridCol w="4964113"/>
                <a:gridCol w="473075"/>
                <a:gridCol w="473075"/>
                <a:gridCol w="482600"/>
                <a:gridCol w="482600"/>
                <a:gridCol w="547687"/>
                <a:gridCol w="592138"/>
                <a:gridCol w="482600"/>
              </a:tblGrid>
              <a:tr h="5905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Ergebnisse der Unterrichtsbeobachtungen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SD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</a:tr>
              <a:tr h="287338"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VI.3.4: Der Unterricht fördert kooperatives Lernen.</a:t>
                      </a: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A0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Aufgabe bzw. Material sind für eine kooperative Arbeit angelegt.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Regeln kooperativen Lernens werden von den Schülerinnen und Schülern selbstverständlich angewandt (Rollendefinition).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01" name="Rectangle 98"/>
          <p:cNvSpPr>
            <a:spLocks noGrp="1" noChangeArrowheads="1"/>
          </p:cNvSpPr>
          <p:nvPr>
            <p:ph type="title"/>
          </p:nvPr>
        </p:nvSpPr>
        <p:spPr>
          <a:xfrm>
            <a:off x="531813" y="836613"/>
            <a:ext cx="8432800" cy="1057275"/>
          </a:xfrm>
          <a:noFill/>
        </p:spPr>
        <p:txBody>
          <a:bodyPr/>
          <a:lstStyle/>
          <a:p>
            <a:pPr eaLnBrk="1" hangingPunct="1"/>
            <a:r>
              <a:rPr lang="de-DE" smtClean="0"/>
              <a:t>I. Qualitätsprofil der Schule - </a:t>
            </a:r>
            <a:r>
              <a:rPr lang="de-DE" sz="1800" smtClean="0"/>
              <a:t>Einblick in die Unterrichtsauswertungen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  <a:endParaRPr lang="de-DE" sz="1200" b="0" smtClean="0">
              <a:solidFill>
                <a:schemeClr val="hlink"/>
              </a:solidFill>
            </a:endParaRPr>
          </a:p>
        </p:txBody>
      </p:sp>
      <p:graphicFrame>
        <p:nvGraphicFramePr>
          <p:cNvPr id="837737" name="Group 10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315466"/>
              </p:ext>
            </p:extLst>
          </p:nvPr>
        </p:nvGraphicFramePr>
        <p:xfrm>
          <a:off x="468313" y="1916113"/>
          <a:ext cx="8497887" cy="3813173"/>
        </p:xfrm>
        <a:graphic>
          <a:graphicData uri="http://schemas.openxmlformats.org/drawingml/2006/table">
            <a:tbl>
              <a:tblPr/>
              <a:tblGrid>
                <a:gridCol w="4964112"/>
                <a:gridCol w="473075"/>
                <a:gridCol w="473075"/>
                <a:gridCol w="482600"/>
                <a:gridCol w="482600"/>
                <a:gridCol w="547687"/>
                <a:gridCol w="592138"/>
                <a:gridCol w="482600"/>
              </a:tblGrid>
              <a:tr h="59069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Ergebnisse der Unterrichtsbeobachtungen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SD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1" marB="4573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</a:tr>
              <a:tr h="777434"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VI.4.1: Lehrkräfte und Schülerinnen und Schüler pflegen einen von wechselseitiger Wertschätzung, Höflichkeit, Fairness und Unterstützung gekennzeichneten Umgang miteinander.</a:t>
                      </a: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A0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60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Die Lehrkraft behandelt die Schülerinnen und Schüler wertschätzend.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Die Schülerinnen und Schüler behandeln die Lehrkraft wertschätzend.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Der Umgang zwischen den Schülerinnen und Schülern ist wertschätzend.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Die Lehrkraft motiviert bzw. ermutigt die Schülerinnen und Schüler.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43" name="Rectangle 98"/>
          <p:cNvSpPr>
            <a:spLocks noGrp="1" noChangeArrowheads="1"/>
          </p:cNvSpPr>
          <p:nvPr>
            <p:ph type="title"/>
          </p:nvPr>
        </p:nvSpPr>
        <p:spPr>
          <a:xfrm>
            <a:off x="531813" y="836613"/>
            <a:ext cx="8432800" cy="1057275"/>
          </a:xfrm>
          <a:noFill/>
        </p:spPr>
        <p:txBody>
          <a:bodyPr/>
          <a:lstStyle/>
          <a:p>
            <a:pPr eaLnBrk="1" hangingPunct="1"/>
            <a:r>
              <a:rPr lang="de-DE" smtClean="0"/>
              <a:t>I. Qualitätsprofil der Schule - </a:t>
            </a:r>
            <a:r>
              <a:rPr lang="de-DE" sz="1800" smtClean="0"/>
              <a:t>Einblick in die Unterrichtsauswertungen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</a:p>
        </p:txBody>
      </p:sp>
      <p:graphicFrame>
        <p:nvGraphicFramePr>
          <p:cNvPr id="838764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234917"/>
              </p:ext>
            </p:extLst>
          </p:nvPr>
        </p:nvGraphicFramePr>
        <p:xfrm>
          <a:off x="539750" y="2360613"/>
          <a:ext cx="8497888" cy="2592433"/>
        </p:xfrm>
        <a:graphic>
          <a:graphicData uri="http://schemas.openxmlformats.org/drawingml/2006/table">
            <a:tbl>
              <a:tblPr/>
              <a:tblGrid>
                <a:gridCol w="4964113"/>
                <a:gridCol w="473075"/>
                <a:gridCol w="473075"/>
                <a:gridCol w="482600"/>
                <a:gridCol w="482600"/>
                <a:gridCol w="547687"/>
                <a:gridCol w="592138"/>
                <a:gridCol w="482600"/>
              </a:tblGrid>
              <a:tr h="59014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Ergebnisse der Unterrichtsbeobachtungen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9" marB="4568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9" marB="4568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9" marB="4568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SD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9" marB="4568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9" marB="4568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9" marB="4568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9" marB="4568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9" marB="45689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</a:tr>
              <a:tr h="319971"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VI.4.3: Das Lernen wird durch Einhaltung von Regeln und altersgemäße Rituale unterstützt.</a:t>
                      </a: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A0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60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Es gibt Rituale / ritualisierte Abläufe im Rahmen der Unterrichtsgestaltung (z. B. für Beginn, Prozess, Ende). 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Regeln werden von den Schülerinnen und Schüler selbstverständlich befolgt. 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Es treten keine Störungen auf bzw. auf Störungen im Unterricht wird sofort, konsequent und angemessen reagiert.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58" name="Rectangle 98"/>
          <p:cNvSpPr>
            <a:spLocks noGrp="1" noChangeArrowheads="1"/>
          </p:cNvSpPr>
          <p:nvPr>
            <p:ph type="title"/>
          </p:nvPr>
        </p:nvSpPr>
        <p:spPr>
          <a:xfrm>
            <a:off x="531813" y="836613"/>
            <a:ext cx="8432800" cy="1057275"/>
          </a:xfrm>
          <a:noFill/>
        </p:spPr>
        <p:txBody>
          <a:bodyPr/>
          <a:lstStyle/>
          <a:p>
            <a:pPr eaLnBrk="1" hangingPunct="1"/>
            <a:r>
              <a:rPr lang="de-DE" smtClean="0"/>
              <a:t>I. Qualitätsprofil der Schule - </a:t>
            </a:r>
            <a:r>
              <a:rPr lang="de-DE" sz="1800" smtClean="0"/>
              <a:t>Einblick in die Unterrichtsauswertungen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  <a:endParaRPr lang="de-DE" sz="1200" b="0" smtClean="0">
              <a:solidFill>
                <a:schemeClr val="hlink"/>
              </a:solidFill>
            </a:endParaRPr>
          </a:p>
        </p:txBody>
      </p:sp>
      <p:graphicFrame>
        <p:nvGraphicFramePr>
          <p:cNvPr id="839787" name="Group 1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856992"/>
              </p:ext>
            </p:extLst>
          </p:nvPr>
        </p:nvGraphicFramePr>
        <p:xfrm>
          <a:off x="539750" y="2414588"/>
          <a:ext cx="8497888" cy="2827376"/>
        </p:xfrm>
        <a:graphic>
          <a:graphicData uri="http://schemas.openxmlformats.org/drawingml/2006/table">
            <a:tbl>
              <a:tblPr/>
              <a:tblGrid>
                <a:gridCol w="4964113"/>
                <a:gridCol w="473075"/>
                <a:gridCol w="473075"/>
                <a:gridCol w="482600"/>
                <a:gridCol w="482600"/>
                <a:gridCol w="547687"/>
                <a:gridCol w="592138"/>
                <a:gridCol w="482600"/>
              </a:tblGrid>
              <a:tr h="59029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Ergebnisse der Unterrichtsbeobachtungen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1" marB="45701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1" marB="4570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1" marB="4570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SD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1" marB="4570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1" marB="4570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1" marB="4570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1" marB="4570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1" marB="45701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777"/>
                    </a:solidFill>
                  </a:tcPr>
                </a:tc>
              </a:tr>
              <a:tr h="319997"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VI.4.4:Die Lernumgebungen sind anregend gestaltet.</a:t>
                      </a: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A0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60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Inhalte der Unterrichtsarbeit sind sichtbar (Schülerarbeiten, Arbeitsergebnisse, Lernplakate).</a:t>
                      </a: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Materialien und Medien zum selbstständigen Lernen stehen geordnet zur Verfügung (z. B. Nachschlagewerke, Sachbücher, Lernkarteien, Ordnungssysteme).</a:t>
                      </a: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Die Lehrkraft sorgt dafür, dass der Unterrichtsraum lernförderlich genutzt wird. </a:t>
                      </a: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A0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82" name="Rectangle 98"/>
          <p:cNvSpPr>
            <a:spLocks noGrp="1" noChangeArrowheads="1"/>
          </p:cNvSpPr>
          <p:nvPr>
            <p:ph type="title"/>
          </p:nvPr>
        </p:nvSpPr>
        <p:spPr>
          <a:xfrm>
            <a:off x="531813" y="836613"/>
            <a:ext cx="8432800" cy="1057275"/>
          </a:xfrm>
          <a:noFill/>
        </p:spPr>
        <p:txBody>
          <a:bodyPr/>
          <a:lstStyle/>
          <a:p>
            <a:pPr eaLnBrk="1" hangingPunct="1"/>
            <a:r>
              <a:rPr lang="de-DE" smtClean="0"/>
              <a:t>I. Qualitätsprofil der Schule - </a:t>
            </a:r>
            <a:r>
              <a:rPr lang="de-DE" sz="1800" smtClean="0"/>
              <a:t>Einblick in die Unterrichtsauswertungen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  <a:endParaRPr lang="de-DE" sz="1200" b="0" smtClean="0">
              <a:solidFill>
                <a:schemeClr val="hlink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1296988"/>
            <a:ext cx="8432800" cy="865187"/>
          </a:xfrm>
        </p:spPr>
        <p:txBody>
          <a:bodyPr/>
          <a:lstStyle/>
          <a:p>
            <a:pPr eaLnBrk="1" hangingPunct="1"/>
            <a:r>
              <a:rPr lang="de-DE" sz="2800" smtClean="0">
                <a:solidFill>
                  <a:srgbClr val="003777"/>
                </a:solidFill>
              </a:rPr>
              <a:t>Ablauf der Auswertungskonferenz</a:t>
            </a:r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517775"/>
            <a:ext cx="8353425" cy="3816350"/>
          </a:xfrm>
        </p:spPr>
        <p:txBody>
          <a:bodyPr/>
          <a:lstStyle/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z="2000" dirty="0" smtClean="0">
                <a:solidFill>
                  <a:schemeClr val="accent1"/>
                </a:solidFill>
              </a:rPr>
              <a:t>Ziele der Auswertungskonferenz sowie </a:t>
            </a:r>
            <a:br>
              <a:rPr lang="de-DE" sz="2000" dirty="0" smtClean="0">
                <a:solidFill>
                  <a:schemeClr val="accent1"/>
                </a:solidFill>
              </a:rPr>
            </a:br>
            <a:r>
              <a:rPr lang="de-DE" sz="2000" dirty="0" smtClean="0">
                <a:solidFill>
                  <a:schemeClr val="accent1"/>
                </a:solidFill>
              </a:rPr>
              <a:t>Ziele und Grundlage der zweiten Schulinspektion </a:t>
            </a:r>
            <a:r>
              <a:rPr lang="de-DE" sz="1600" dirty="0" smtClean="0">
                <a:solidFill>
                  <a:schemeClr val="accent1"/>
                </a:solidFill>
              </a:rPr>
              <a:t>[ca. 5 min.]</a:t>
            </a:r>
            <a:endParaRPr lang="de-DE" sz="2000" dirty="0" smtClean="0">
              <a:solidFill>
                <a:schemeClr val="accent1"/>
              </a:solidFill>
            </a:endParaRP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z="2000" dirty="0" smtClean="0">
                <a:solidFill>
                  <a:schemeClr val="accent1"/>
                </a:solidFill>
              </a:rPr>
              <a:t>Ausgewählte Ergebnisse der zweiten Schulinspektion </a:t>
            </a:r>
            <a:r>
              <a:rPr lang="de-DE" sz="1600" dirty="0" smtClean="0">
                <a:solidFill>
                  <a:schemeClr val="accent1"/>
                </a:solidFill>
              </a:rPr>
              <a:t>[ca. 25 min.]</a:t>
            </a:r>
          </a:p>
          <a:p>
            <a:pPr marL="1119188" lvl="1" indent="-406400" eaLnBrk="1" hangingPunct="1">
              <a:buClr>
                <a:schemeClr val="hlink"/>
              </a:buClr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dirty="0" smtClean="0">
                <a:solidFill>
                  <a:schemeClr val="accent1"/>
                </a:solidFill>
              </a:rPr>
              <a:t>Qualitätsprofil der Schule</a:t>
            </a:r>
          </a:p>
          <a:p>
            <a:pPr marL="1119188" lvl="1" indent="-406400" eaLnBrk="1" hangingPunct="1">
              <a:buClr>
                <a:schemeClr val="hlink"/>
              </a:buClr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dirty="0" smtClean="0">
                <a:solidFill>
                  <a:schemeClr val="accent1"/>
                </a:solidFill>
              </a:rPr>
              <a:t>ggf. Ergebnisse zum Profilschwerpunkt</a:t>
            </a:r>
            <a:endParaRPr lang="de-DE" sz="1800" dirty="0" smtClean="0">
              <a:solidFill>
                <a:schemeClr val="accent1"/>
              </a:solidFill>
            </a:endParaRP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z="2000" dirty="0" smtClean="0">
                <a:solidFill>
                  <a:schemeClr val="tx1"/>
                </a:solidFill>
              </a:rPr>
              <a:t>Arbeitsphase; anschließend Beantwortung von Fragen aus den Arbeitsgruppen </a:t>
            </a:r>
            <a:r>
              <a:rPr lang="de-DE" sz="1600" dirty="0" smtClean="0">
                <a:solidFill>
                  <a:schemeClr val="tx1"/>
                </a:solidFill>
              </a:rPr>
              <a:t>[ca. 20 - 30 min.] </a:t>
            </a: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533400" algn="l"/>
              </a:tabLst>
            </a:pPr>
            <a:r>
              <a:rPr lang="de-DE" sz="1600" dirty="0" smtClean="0">
                <a:solidFill>
                  <a:schemeClr val="accent1"/>
                </a:solidFill>
              </a:rPr>
              <a:t>__________________________________________________________________</a:t>
            </a: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533400" algn="l"/>
              </a:tabLst>
            </a:pPr>
            <a:r>
              <a:rPr lang="de-DE" sz="2000" dirty="0" smtClean="0">
                <a:solidFill>
                  <a:schemeClr val="accent1"/>
                </a:solidFill>
              </a:rPr>
              <a:t>	Klärung der Weiterarbeit</a:t>
            </a: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533400" algn="l"/>
              </a:tabLst>
            </a:pPr>
            <a:r>
              <a:rPr lang="de-DE" dirty="0" smtClean="0">
                <a:solidFill>
                  <a:schemeClr val="accent1"/>
                </a:solidFill>
              </a:rPr>
              <a:t>	Moderation durch die Schulleitung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  <a:endParaRPr lang="de-DE" sz="1200" b="0" smtClean="0">
              <a:solidFill>
                <a:schemeClr val="hlink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1114425"/>
            <a:ext cx="8432800" cy="1057275"/>
          </a:xfrm>
        </p:spPr>
        <p:txBody>
          <a:bodyPr/>
          <a:lstStyle/>
          <a:p>
            <a:pPr eaLnBrk="1" hangingPunct="1"/>
            <a:r>
              <a:rPr lang="de-DE" sz="2800" smtClean="0">
                <a:solidFill>
                  <a:srgbClr val="003777"/>
                </a:solidFill>
              </a:rPr>
              <a:t>III. Arbeitsphase; anschließend Beantwortung von Fragen aus den Kleingruppen</a:t>
            </a:r>
          </a:p>
        </p:txBody>
      </p:sp>
      <p:graphicFrame>
        <p:nvGraphicFramePr>
          <p:cNvPr id="780316" name="Group 28"/>
          <p:cNvGraphicFramePr>
            <a:graphicFrameLocks noGrp="1"/>
          </p:cNvGraphicFramePr>
          <p:nvPr>
            <p:ph idx="1"/>
          </p:nvPr>
        </p:nvGraphicFramePr>
        <p:xfrm>
          <a:off x="755650" y="2852738"/>
          <a:ext cx="8064500" cy="2594014"/>
        </p:xfrm>
        <a:graphic>
          <a:graphicData uri="http://schemas.openxmlformats.org/drawingml/2006/table">
            <a:tbl>
              <a:tblPr/>
              <a:tblGrid>
                <a:gridCol w="8064500"/>
              </a:tblGrid>
              <a:tr h="503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Fragestellung für die Arbeitsgruppenphase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76B2"/>
                    </a:solidFill>
                  </a:tcPr>
                </a:tc>
              </a:tr>
              <a:tr h="2090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Einigen Sie sich in Ihrer Arbeitsgruppe auf eine für Sie wichtige Frage zum Inspektionsbericht, die Sie der Inspektorin / dem Inspektor stellen möchten.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A0C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  <a:endParaRPr lang="de-DE" sz="1200" b="0" smtClean="0">
              <a:solidFill>
                <a:schemeClr val="hlink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95288" y="836613"/>
            <a:ext cx="79946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2400">
                <a:solidFill>
                  <a:srgbClr val="003399"/>
                </a:solidFill>
              </a:rPr>
              <a:t>Qualitätsentwicklung</a:t>
            </a:r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690688" y="1751013"/>
            <a:ext cx="5567362" cy="3238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6" y="10800"/>
                </a:moveTo>
                <a:cubicBezTo>
                  <a:pt x="336" y="16579"/>
                  <a:pt x="5021" y="21264"/>
                  <a:pt x="10800" y="21264"/>
                </a:cubicBezTo>
                <a:cubicBezTo>
                  <a:pt x="16579" y="21264"/>
                  <a:pt x="21264" y="16579"/>
                  <a:pt x="21264" y="10800"/>
                </a:cubicBezTo>
                <a:cubicBezTo>
                  <a:pt x="21264" y="5021"/>
                  <a:pt x="16579" y="336"/>
                  <a:pt x="10800" y="336"/>
                </a:cubicBezTo>
                <a:cubicBezTo>
                  <a:pt x="5021" y="336"/>
                  <a:pt x="336" y="5021"/>
                  <a:pt x="336" y="10800"/>
                </a:cubicBezTo>
                <a:close/>
              </a:path>
            </a:pathLst>
          </a:custGeom>
          <a:solidFill>
            <a:srgbClr val="DA03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3119438" y="4265613"/>
            <a:ext cx="2955925" cy="23320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673100" y="1700213"/>
            <a:ext cx="8064500" cy="2252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 rot="4585805">
            <a:off x="5123657" y="4355306"/>
            <a:ext cx="539750" cy="814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 rot="-6639193">
            <a:off x="5686425" y="4597400"/>
            <a:ext cx="223838" cy="369888"/>
          </a:xfrm>
          <a:prstGeom prst="triangle">
            <a:avLst>
              <a:gd name="adj" fmla="val 50000"/>
            </a:avLst>
          </a:prstGeom>
          <a:solidFill>
            <a:srgbClr val="DA03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 rot="8715922">
            <a:off x="1641475" y="3581400"/>
            <a:ext cx="733425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 rot="-2303115">
            <a:off x="1946275" y="3981450"/>
            <a:ext cx="293688" cy="328613"/>
          </a:xfrm>
          <a:prstGeom prst="triangle">
            <a:avLst>
              <a:gd name="adj" fmla="val 50000"/>
            </a:avLst>
          </a:prstGeom>
          <a:solidFill>
            <a:srgbClr val="DA03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1" name="AutoShape 10"/>
          <p:cNvSpPr>
            <a:spLocks noChangeArrowheads="1"/>
          </p:cNvSpPr>
          <p:nvPr/>
        </p:nvSpPr>
        <p:spPr bwMode="auto">
          <a:xfrm>
            <a:off x="1536700" y="1692275"/>
            <a:ext cx="5889625" cy="41132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79" y="10800"/>
                </a:moveTo>
                <a:cubicBezTo>
                  <a:pt x="279" y="16611"/>
                  <a:pt x="4989" y="21321"/>
                  <a:pt x="10800" y="21321"/>
                </a:cubicBezTo>
                <a:cubicBezTo>
                  <a:pt x="16611" y="21321"/>
                  <a:pt x="21321" y="16611"/>
                  <a:pt x="21321" y="10800"/>
                </a:cubicBezTo>
                <a:cubicBezTo>
                  <a:pt x="21321" y="4989"/>
                  <a:pt x="16611" y="279"/>
                  <a:pt x="10800" y="279"/>
                </a:cubicBezTo>
                <a:cubicBezTo>
                  <a:pt x="4989" y="279"/>
                  <a:pt x="279" y="4989"/>
                  <a:pt x="279" y="10800"/>
                </a:cubicBezTo>
                <a:close/>
              </a:path>
            </a:pathLst>
          </a:custGeom>
          <a:solidFill>
            <a:srgbClr val="DA0313"/>
          </a:solidFill>
          <a:ln w="1905" algn="ctr">
            <a:solidFill>
              <a:srgbClr val="DA031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2" name="AutoShape 11"/>
          <p:cNvSpPr>
            <a:spLocks noChangeArrowheads="1"/>
          </p:cNvSpPr>
          <p:nvPr/>
        </p:nvSpPr>
        <p:spPr bwMode="auto">
          <a:xfrm rot="5400000">
            <a:off x="4211637" y="3921126"/>
            <a:ext cx="720725" cy="311150"/>
          </a:xfrm>
          <a:prstGeom prst="leftRightArrow">
            <a:avLst>
              <a:gd name="adj1" fmla="val 44898"/>
              <a:gd name="adj2" fmla="val 84868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3" name="Oval 12"/>
          <p:cNvSpPr>
            <a:spLocks noChangeArrowheads="1"/>
          </p:cNvSpPr>
          <p:nvPr/>
        </p:nvSpPr>
        <p:spPr bwMode="auto">
          <a:xfrm>
            <a:off x="3476625" y="4437063"/>
            <a:ext cx="2133600" cy="738187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de-DE" sz="1500">
                <a:solidFill>
                  <a:schemeClr val="tx2"/>
                </a:solidFill>
              </a:rPr>
              <a:t>Interne</a:t>
            </a:r>
            <a:br>
              <a:rPr lang="de-DE" sz="1500">
                <a:solidFill>
                  <a:schemeClr val="tx2"/>
                </a:solidFill>
              </a:rPr>
            </a:br>
            <a:r>
              <a:rPr lang="de-DE" sz="1500">
                <a:solidFill>
                  <a:schemeClr val="tx2"/>
                </a:solidFill>
              </a:rPr>
              <a:t>Evaluation</a:t>
            </a:r>
          </a:p>
        </p:txBody>
      </p:sp>
      <p:sp>
        <p:nvSpPr>
          <p:cNvPr id="30734" name="Rectangle 13"/>
          <p:cNvSpPr>
            <a:spLocks noChangeArrowheads="1"/>
          </p:cNvSpPr>
          <p:nvPr/>
        </p:nvSpPr>
        <p:spPr bwMode="auto">
          <a:xfrm rot="6498256">
            <a:off x="5012532" y="1602581"/>
            <a:ext cx="539750" cy="814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5" name="Oval 14"/>
          <p:cNvSpPr>
            <a:spLocks noChangeArrowheads="1"/>
          </p:cNvSpPr>
          <p:nvPr/>
        </p:nvSpPr>
        <p:spPr bwMode="auto">
          <a:xfrm>
            <a:off x="5240338" y="1687513"/>
            <a:ext cx="2133600" cy="733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de-DE" sz="1400">
                <a:solidFill>
                  <a:schemeClr val="tx2"/>
                </a:solidFill>
              </a:rPr>
              <a:t>Schulprogramm</a:t>
            </a:r>
            <a:endParaRPr lang="de-DE" sz="1400" b="0">
              <a:solidFill>
                <a:schemeClr val="tx2"/>
              </a:solidFill>
            </a:endParaRPr>
          </a:p>
        </p:txBody>
      </p:sp>
      <p:sp>
        <p:nvSpPr>
          <p:cNvPr id="30736" name="AutoShape 15"/>
          <p:cNvSpPr>
            <a:spLocks noChangeArrowheads="1"/>
          </p:cNvSpPr>
          <p:nvPr/>
        </p:nvSpPr>
        <p:spPr bwMode="auto">
          <a:xfrm rot="6337001">
            <a:off x="5026025" y="1574800"/>
            <a:ext cx="231775" cy="466725"/>
          </a:xfrm>
          <a:prstGeom prst="triangle">
            <a:avLst>
              <a:gd name="adj" fmla="val 50000"/>
            </a:avLst>
          </a:prstGeom>
          <a:solidFill>
            <a:srgbClr val="DA03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7" name="Rectangle 16"/>
          <p:cNvSpPr>
            <a:spLocks noChangeArrowheads="1"/>
          </p:cNvSpPr>
          <p:nvPr/>
        </p:nvSpPr>
        <p:spPr bwMode="auto">
          <a:xfrm rot="9827336">
            <a:off x="6897688" y="3119438"/>
            <a:ext cx="7334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8" name="Oval 17"/>
          <p:cNvSpPr>
            <a:spLocks noChangeArrowheads="1"/>
          </p:cNvSpPr>
          <p:nvPr/>
        </p:nvSpPr>
        <p:spPr bwMode="auto">
          <a:xfrm>
            <a:off x="6197600" y="3302000"/>
            <a:ext cx="2132013" cy="73501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de-DE" sz="1400">
                <a:solidFill>
                  <a:schemeClr val="tx2"/>
                </a:solidFill>
              </a:rPr>
              <a:t>Entwicklungs-</a:t>
            </a:r>
            <a:br>
              <a:rPr lang="de-DE" sz="1400">
                <a:solidFill>
                  <a:schemeClr val="tx2"/>
                </a:solidFill>
              </a:rPr>
            </a:br>
            <a:r>
              <a:rPr lang="de-DE" sz="1400">
                <a:solidFill>
                  <a:schemeClr val="tx2"/>
                </a:solidFill>
              </a:rPr>
              <a:t>maßnahmen</a:t>
            </a:r>
          </a:p>
        </p:txBody>
      </p:sp>
      <p:sp>
        <p:nvSpPr>
          <p:cNvPr id="30739" name="AutoShape 18"/>
          <p:cNvSpPr>
            <a:spLocks noChangeArrowheads="1"/>
          </p:cNvSpPr>
          <p:nvPr/>
        </p:nvSpPr>
        <p:spPr bwMode="auto">
          <a:xfrm rot="10135124">
            <a:off x="7085013" y="3005138"/>
            <a:ext cx="295275" cy="271462"/>
          </a:xfrm>
          <a:prstGeom prst="triangle">
            <a:avLst>
              <a:gd name="adj" fmla="val 50000"/>
            </a:avLst>
          </a:prstGeom>
          <a:solidFill>
            <a:srgbClr val="DA03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0" name="Rectangle 19"/>
          <p:cNvSpPr>
            <a:spLocks noChangeArrowheads="1"/>
          </p:cNvSpPr>
          <p:nvPr/>
        </p:nvSpPr>
        <p:spPr bwMode="auto">
          <a:xfrm rot="4585805">
            <a:off x="5321300" y="5246688"/>
            <a:ext cx="538163" cy="814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1" name="Rectangle 20"/>
          <p:cNvSpPr>
            <a:spLocks noChangeArrowheads="1"/>
          </p:cNvSpPr>
          <p:nvPr/>
        </p:nvSpPr>
        <p:spPr bwMode="auto">
          <a:xfrm rot="1983140">
            <a:off x="1874838" y="2038350"/>
            <a:ext cx="733425" cy="598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2" name="AutoShape 21"/>
          <p:cNvSpPr>
            <a:spLocks noChangeArrowheads="1"/>
          </p:cNvSpPr>
          <p:nvPr/>
        </p:nvSpPr>
        <p:spPr bwMode="auto">
          <a:xfrm rot="1932336">
            <a:off x="1952625" y="2430463"/>
            <a:ext cx="317500" cy="252412"/>
          </a:xfrm>
          <a:prstGeom prst="triangle">
            <a:avLst>
              <a:gd name="adj" fmla="val 50000"/>
            </a:avLst>
          </a:prstGeom>
          <a:solidFill>
            <a:srgbClr val="DA0313"/>
          </a:solidFill>
          <a:ln w="9525" algn="ctr">
            <a:solidFill>
              <a:srgbClr val="DA0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3" name="Oval 22"/>
          <p:cNvSpPr>
            <a:spLocks noChangeArrowheads="1"/>
          </p:cNvSpPr>
          <p:nvPr/>
        </p:nvSpPr>
        <p:spPr bwMode="auto">
          <a:xfrm>
            <a:off x="1639888" y="1739900"/>
            <a:ext cx="2133600" cy="73501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de-DE" sz="1400">
                <a:solidFill>
                  <a:schemeClr val="tx2"/>
                </a:solidFill>
              </a:rPr>
              <a:t>Zielvereinbarung </a:t>
            </a:r>
          </a:p>
        </p:txBody>
      </p:sp>
      <p:sp>
        <p:nvSpPr>
          <p:cNvPr id="30744" name="AutoShape 23"/>
          <p:cNvSpPr>
            <a:spLocks noChangeArrowheads="1"/>
          </p:cNvSpPr>
          <p:nvPr/>
        </p:nvSpPr>
        <p:spPr bwMode="auto">
          <a:xfrm rot="-6639193">
            <a:off x="5701507" y="5339556"/>
            <a:ext cx="222250" cy="369887"/>
          </a:xfrm>
          <a:prstGeom prst="triangle">
            <a:avLst>
              <a:gd name="adj" fmla="val 50000"/>
            </a:avLst>
          </a:prstGeom>
          <a:solidFill>
            <a:srgbClr val="DA03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5" name="Oval 24"/>
          <p:cNvSpPr>
            <a:spLocks noChangeArrowheads="1"/>
          </p:cNvSpPr>
          <p:nvPr/>
        </p:nvSpPr>
        <p:spPr bwMode="auto">
          <a:xfrm>
            <a:off x="3508375" y="5351463"/>
            <a:ext cx="2132013" cy="735012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tIns="10800" anchor="ctr"/>
          <a:lstStyle/>
          <a:p>
            <a:r>
              <a:rPr lang="de-DE" sz="1500">
                <a:solidFill>
                  <a:schemeClr val="tx2"/>
                </a:solidFill>
              </a:rPr>
              <a:t>Externe Evaluation</a:t>
            </a:r>
          </a:p>
          <a:p>
            <a:r>
              <a:rPr lang="de-DE" sz="1500">
                <a:solidFill>
                  <a:schemeClr val="tx2"/>
                </a:solidFill>
              </a:rPr>
              <a:t>Schulinspektion</a:t>
            </a:r>
          </a:p>
        </p:txBody>
      </p:sp>
      <p:sp>
        <p:nvSpPr>
          <p:cNvPr id="30746" name="Rectangle 25"/>
          <p:cNvSpPr>
            <a:spLocks noChangeArrowheads="1"/>
          </p:cNvSpPr>
          <p:nvPr/>
        </p:nvSpPr>
        <p:spPr bwMode="auto">
          <a:xfrm rot="4585805">
            <a:off x="1157287" y="3614738"/>
            <a:ext cx="538163" cy="814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7" name="AutoShape 26"/>
          <p:cNvSpPr>
            <a:spLocks noChangeArrowheads="1"/>
          </p:cNvSpPr>
          <p:nvPr/>
        </p:nvSpPr>
        <p:spPr bwMode="auto">
          <a:xfrm rot="-530482">
            <a:off x="1492250" y="4037013"/>
            <a:ext cx="304800" cy="341312"/>
          </a:xfrm>
          <a:prstGeom prst="triangle">
            <a:avLst>
              <a:gd name="adj" fmla="val 50000"/>
            </a:avLst>
          </a:prstGeom>
          <a:solidFill>
            <a:srgbClr val="DA03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8" name="Oval 27"/>
          <p:cNvSpPr>
            <a:spLocks noChangeArrowheads="1"/>
          </p:cNvSpPr>
          <p:nvPr/>
        </p:nvSpPr>
        <p:spPr bwMode="auto">
          <a:xfrm>
            <a:off x="684213" y="3306763"/>
            <a:ext cx="2130425" cy="735012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99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de-DE" sz="1400">
                <a:solidFill>
                  <a:schemeClr val="tx2"/>
                </a:solidFill>
              </a:rPr>
              <a:t>Reflexion/</a:t>
            </a:r>
            <a:br>
              <a:rPr lang="de-DE" sz="1400">
                <a:solidFill>
                  <a:schemeClr val="tx2"/>
                </a:solidFill>
              </a:rPr>
            </a:br>
            <a:r>
              <a:rPr lang="de-DE" sz="1400">
                <a:solidFill>
                  <a:schemeClr val="tx2"/>
                </a:solidFill>
              </a:rPr>
              <a:t>Auswertung</a:t>
            </a:r>
            <a:endParaRPr lang="de-DE" sz="1400" b="0">
              <a:solidFill>
                <a:schemeClr val="tx2"/>
              </a:solidFill>
            </a:endParaRPr>
          </a:p>
        </p:txBody>
      </p:sp>
      <p:sp>
        <p:nvSpPr>
          <p:cNvPr id="30749" name="Text Box 28"/>
          <p:cNvSpPr txBox="1">
            <a:spLocks noChangeArrowheads="1"/>
          </p:cNvSpPr>
          <p:nvPr/>
        </p:nvSpPr>
        <p:spPr bwMode="auto">
          <a:xfrm>
            <a:off x="3195638" y="6218238"/>
            <a:ext cx="2722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>
                <a:solidFill>
                  <a:srgbClr val="DA0313"/>
                </a:solidFill>
              </a:rPr>
              <a:t>Evaluation</a:t>
            </a:r>
          </a:p>
        </p:txBody>
      </p:sp>
      <p:sp>
        <p:nvSpPr>
          <p:cNvPr id="30750" name="AutoShape 29"/>
          <p:cNvSpPr>
            <a:spLocks noChangeArrowheads="1"/>
          </p:cNvSpPr>
          <p:nvPr/>
        </p:nvSpPr>
        <p:spPr bwMode="auto">
          <a:xfrm rot="5400000">
            <a:off x="4388644" y="5103019"/>
            <a:ext cx="360362" cy="323850"/>
          </a:xfrm>
          <a:prstGeom prst="leftRightArrow">
            <a:avLst>
              <a:gd name="adj1" fmla="val 57852"/>
              <a:gd name="adj2" fmla="val 48039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1" name="AutoShape 31"/>
          <p:cNvSpPr>
            <a:spLocks noChangeArrowheads="1"/>
          </p:cNvSpPr>
          <p:nvPr/>
        </p:nvSpPr>
        <p:spPr bwMode="auto">
          <a:xfrm>
            <a:off x="3192463" y="2997200"/>
            <a:ext cx="2663825" cy="719138"/>
          </a:xfrm>
          <a:prstGeom prst="chevron">
            <a:avLst>
              <a:gd name="adj" fmla="val 0"/>
            </a:avLst>
          </a:prstGeom>
          <a:solidFill>
            <a:srgbClr val="DA03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18000" rIns="18000" anchor="ctr" anchorCtr="1"/>
          <a:lstStyle/>
          <a:p>
            <a:r>
              <a:rPr lang="de-DE" sz="1400"/>
              <a:t>Qualitätsbereiche </a:t>
            </a:r>
            <a:br>
              <a:rPr lang="de-DE" sz="1400"/>
            </a:br>
            <a:r>
              <a:rPr lang="de-DE" sz="1400"/>
              <a:t>schulischer Entwicklung</a:t>
            </a:r>
            <a:endParaRPr lang="de-DE" sz="1400" b="0"/>
          </a:p>
        </p:txBody>
      </p:sp>
      <p:sp>
        <p:nvSpPr>
          <p:cNvPr id="30752" name="AutoShape 32"/>
          <p:cNvSpPr>
            <a:spLocks noChangeArrowheads="1"/>
          </p:cNvSpPr>
          <p:nvPr/>
        </p:nvSpPr>
        <p:spPr bwMode="auto">
          <a:xfrm rot="4200761">
            <a:off x="3341688" y="2497137"/>
            <a:ext cx="666750" cy="327025"/>
          </a:xfrm>
          <a:prstGeom prst="leftRightArrow">
            <a:avLst>
              <a:gd name="adj1" fmla="val 45028"/>
              <a:gd name="adj2" fmla="val 62619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3" name="AutoShape 33"/>
          <p:cNvSpPr>
            <a:spLocks noChangeArrowheads="1"/>
          </p:cNvSpPr>
          <p:nvPr/>
        </p:nvSpPr>
        <p:spPr bwMode="auto">
          <a:xfrm rot="7463602">
            <a:off x="5062538" y="2497138"/>
            <a:ext cx="688975" cy="295275"/>
          </a:xfrm>
          <a:prstGeom prst="leftRightArrow">
            <a:avLst>
              <a:gd name="adj1" fmla="val 53324"/>
              <a:gd name="adj2" fmla="val 58733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989138"/>
            <a:ext cx="8166100" cy="1752600"/>
          </a:xfrm>
        </p:spPr>
        <p:txBody>
          <a:bodyPr/>
          <a:lstStyle/>
          <a:p>
            <a:pPr algn="ctr" eaLnBrk="1" hangingPunct="1"/>
            <a:r>
              <a:rPr lang="de-DE" sz="2600" smtClean="0">
                <a:solidFill>
                  <a:srgbClr val="003777"/>
                </a:solidFill>
              </a:rPr>
              <a:t>Wir wünschen Ihnen </a:t>
            </a:r>
            <a:br>
              <a:rPr lang="de-DE" sz="2600" smtClean="0">
                <a:solidFill>
                  <a:srgbClr val="003777"/>
                </a:solidFill>
              </a:rPr>
            </a:br>
            <a:r>
              <a:rPr lang="de-DE" sz="2600" b="0" smtClean="0">
                <a:solidFill>
                  <a:srgbClr val="003777"/>
                </a:solidFill>
              </a:rPr>
              <a:t>für die weitere Schulentwicklung viel Erfolg!</a:t>
            </a:r>
            <a:br>
              <a:rPr lang="de-DE" sz="2600" b="0" smtClean="0">
                <a:solidFill>
                  <a:srgbClr val="003777"/>
                </a:solidFill>
              </a:rPr>
            </a:br>
            <a:endParaRPr lang="de-DE" sz="2600" b="0" smtClean="0">
              <a:solidFill>
                <a:srgbClr val="003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chemeClr val="hlink"/>
                </a:solidFill>
              </a:rPr>
              <a:t>Auswertungskonferenz Albert-Schweitzer-Schule, 05.09.2011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1296988"/>
            <a:ext cx="8432800" cy="865187"/>
          </a:xfrm>
        </p:spPr>
        <p:txBody>
          <a:bodyPr/>
          <a:lstStyle/>
          <a:p>
            <a:pPr eaLnBrk="1" hangingPunct="1"/>
            <a:r>
              <a:rPr lang="de-DE" sz="2800" smtClean="0">
                <a:solidFill>
                  <a:srgbClr val="003777"/>
                </a:solidFill>
              </a:rPr>
              <a:t>Ablauf der Auswertungskonferenz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353425" cy="3816350"/>
          </a:xfrm>
        </p:spPr>
        <p:txBody>
          <a:bodyPr/>
          <a:lstStyle/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z="2000" smtClean="0">
                <a:solidFill>
                  <a:schemeClr val="tx1"/>
                </a:solidFill>
              </a:rPr>
              <a:t>Ziele der Auswertungskonferenz sowie </a:t>
            </a:r>
            <a:br>
              <a:rPr lang="de-DE" sz="2000" smtClean="0">
                <a:solidFill>
                  <a:schemeClr val="tx1"/>
                </a:solidFill>
              </a:rPr>
            </a:br>
            <a:r>
              <a:rPr lang="de-DE" sz="2000" smtClean="0">
                <a:solidFill>
                  <a:schemeClr val="tx1"/>
                </a:solidFill>
              </a:rPr>
              <a:t>Ziele und Grundlage der zweiten Schulinspektion </a:t>
            </a:r>
            <a:r>
              <a:rPr lang="de-DE" sz="1600" smtClean="0">
                <a:solidFill>
                  <a:schemeClr val="tx1"/>
                </a:solidFill>
              </a:rPr>
              <a:t>[ca. 5 min.]</a:t>
            </a:r>
            <a:endParaRPr lang="de-DE" sz="2000" smtClean="0">
              <a:solidFill>
                <a:schemeClr val="tx1"/>
              </a:solidFill>
            </a:endParaRP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z="2000" smtClean="0">
                <a:solidFill>
                  <a:schemeClr val="accent1"/>
                </a:solidFill>
              </a:rPr>
              <a:t>Ausgewählte Ergebnisse der zweiten Schulinspektion </a:t>
            </a:r>
            <a:r>
              <a:rPr lang="de-DE" sz="1600" smtClean="0">
                <a:solidFill>
                  <a:schemeClr val="accent1"/>
                </a:solidFill>
              </a:rPr>
              <a:t>[ca. 25 min.]</a:t>
            </a:r>
          </a:p>
          <a:p>
            <a:pPr marL="1119188" lvl="1" indent="-406400" eaLnBrk="1" hangingPunct="1">
              <a:buClr>
                <a:schemeClr val="hlink"/>
              </a:buClr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mtClean="0">
                <a:solidFill>
                  <a:schemeClr val="accent1"/>
                </a:solidFill>
              </a:rPr>
              <a:t>Qualitätsprofil der Schule</a:t>
            </a:r>
          </a:p>
          <a:p>
            <a:pPr marL="1119188" lvl="1" indent="-406400" eaLnBrk="1" hangingPunct="1">
              <a:buClr>
                <a:schemeClr val="hlink"/>
              </a:buClr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mtClean="0">
                <a:solidFill>
                  <a:schemeClr val="accent1"/>
                </a:solidFill>
              </a:rPr>
              <a:t>ggf. Ergebnisse zum Profilschwerpunkt</a:t>
            </a:r>
            <a:endParaRPr lang="de-DE" sz="1800" smtClean="0">
              <a:solidFill>
                <a:schemeClr val="accent1"/>
              </a:solidFill>
            </a:endParaRP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z="2000" smtClean="0">
                <a:solidFill>
                  <a:schemeClr val="accent1"/>
                </a:solidFill>
              </a:rPr>
              <a:t>Arbeitsphase; anschließend Beantwortung von Fragen aus den Arbeitsgruppen </a:t>
            </a:r>
            <a:r>
              <a:rPr lang="de-DE" sz="1600" smtClean="0">
                <a:solidFill>
                  <a:schemeClr val="accent1"/>
                </a:solidFill>
              </a:rPr>
              <a:t>[ca. 30 - 40 min.] </a:t>
            </a: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533400" algn="l"/>
              </a:tabLst>
            </a:pPr>
            <a:r>
              <a:rPr lang="de-DE" sz="1600" smtClean="0">
                <a:solidFill>
                  <a:schemeClr val="accent1"/>
                </a:solidFill>
              </a:rPr>
              <a:t>__________________________________________________________________</a:t>
            </a: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533400" algn="l"/>
              </a:tabLst>
            </a:pPr>
            <a:r>
              <a:rPr lang="de-DE" sz="2000" smtClean="0">
                <a:solidFill>
                  <a:schemeClr val="accent1"/>
                </a:solidFill>
              </a:rPr>
              <a:t>	Klärung der Weiterarbeit</a:t>
            </a: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533400" algn="l"/>
              </a:tabLst>
            </a:pPr>
            <a:r>
              <a:rPr lang="de-DE" smtClean="0">
                <a:solidFill>
                  <a:schemeClr val="accent1"/>
                </a:solidFill>
              </a:rPr>
              <a:t>	Moderation durch die Schulleitung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chemeClr val="hlink"/>
                </a:solidFill>
              </a:rPr>
              <a:t>Auswertungskonferenz Albert-Schweitzer-Schule, 05.09.2011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3" y="1219200"/>
            <a:ext cx="8432800" cy="1057275"/>
          </a:xfrm>
        </p:spPr>
        <p:txBody>
          <a:bodyPr/>
          <a:lstStyle/>
          <a:p>
            <a:pPr marL="508000" indent="-508000" eaLnBrk="1" hangingPunct="1"/>
            <a:r>
              <a:rPr lang="de-DE" sz="2800" smtClean="0">
                <a:solidFill>
                  <a:srgbClr val="003777"/>
                </a:solidFill>
              </a:rPr>
              <a:t>I. Ziele der Auswertungskonferenz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2435225"/>
            <a:ext cx="8410575" cy="3529013"/>
          </a:xfrm>
        </p:spPr>
        <p:txBody>
          <a:bodyPr/>
          <a:lstStyle/>
          <a:p>
            <a:pPr eaLnBrk="1" hangingPunct="1"/>
            <a:r>
              <a:rPr lang="de-DE" sz="2000" smtClean="0"/>
              <a:t>Abschluss der Inspektion</a:t>
            </a:r>
          </a:p>
          <a:p>
            <a:pPr eaLnBrk="1" hangingPunct="1"/>
            <a:r>
              <a:rPr lang="de-DE" sz="2000" smtClean="0"/>
              <a:t>Prozessbeginn für die Weiterarbeit mit den Inspektionsergebnissen in der Schule </a:t>
            </a:r>
          </a:p>
          <a:p>
            <a:pPr eaLnBrk="1" hangingPunct="1"/>
            <a:r>
              <a:rPr lang="de-DE" sz="2000" smtClean="0"/>
              <a:t>Klärung von Sachfragen zum Bericht durch die Inspektorin/den Inspektor im Gremium der Schulkonferenz </a:t>
            </a:r>
          </a:p>
          <a:p>
            <a:pPr eaLnBrk="1" hangingPunct="1"/>
            <a:r>
              <a:rPr lang="de-DE" sz="2000" smtClean="0">
                <a:solidFill>
                  <a:schemeClr val="tx1"/>
                </a:solidFill>
              </a:rPr>
              <a:t>Erarbeitung von Schritten zur Weiterarbeit mit dem Bericht </a:t>
            </a:r>
            <a:r>
              <a:rPr lang="de-DE" sz="1600" smtClean="0">
                <a:solidFill>
                  <a:schemeClr val="tx1"/>
                </a:solidFill>
              </a:rPr>
              <a:t>(optionaler Tagesordnungspunkt / Moderation durch Schulleitung)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chemeClr val="hlink"/>
                </a:solidFill>
              </a:rPr>
              <a:t>Auswertungskonferenz Albert-Schweitzer-Schule, 05.09.2011</a:t>
            </a: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188">
            <a:off x="5076825" y="2276475"/>
            <a:ext cx="1679575" cy="2376488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>
                <a:solidFill>
                  <a:srgbClr val="003777"/>
                </a:solidFill>
              </a:rPr>
              <a:t>I. Ziele der Schulinspektion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5475" y="2530475"/>
            <a:ext cx="4522788" cy="3962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sz="1600" b="1" smtClean="0"/>
              <a:t>Auf der Ebene der Einzelschule: </a:t>
            </a:r>
          </a:p>
          <a:p>
            <a:pPr eaLnBrk="1" hangingPunct="1"/>
            <a:r>
              <a:rPr lang="de-DE" sz="1600" smtClean="0"/>
              <a:t>Externe Evaluation aller </a:t>
            </a:r>
            <a:br>
              <a:rPr lang="de-DE" sz="1600" smtClean="0"/>
            </a:br>
            <a:r>
              <a:rPr lang="de-DE" sz="1600" smtClean="0"/>
              <a:t>hessischen Schulen (Individualebene) </a:t>
            </a:r>
          </a:p>
          <a:p>
            <a:pPr eaLnBrk="1" hangingPunct="1"/>
            <a:r>
              <a:rPr lang="de-DE" sz="1600" smtClean="0"/>
              <a:t>Impulse für die innerschulische Qualitätsentwicklung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539750" y="4149725"/>
            <a:ext cx="4129088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003399"/>
              </a:buClr>
              <a:buSzPct val="70000"/>
              <a:buFont typeface="Wingdings" pitchFamily="2" charset="2"/>
              <a:buNone/>
            </a:pPr>
            <a:r>
              <a:rPr lang="de-DE">
                <a:solidFill>
                  <a:schemeClr val="tx2"/>
                </a:solidFill>
              </a:rPr>
              <a:t>Mit Blick auf das Bildungssystem: 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003399"/>
              </a:buClr>
              <a:buSzPct val="70000"/>
              <a:buFont typeface="Wingdings" pitchFamily="2" charset="2"/>
              <a:buChar char="n"/>
            </a:pPr>
            <a:r>
              <a:rPr lang="de-DE" b="0">
                <a:solidFill>
                  <a:schemeClr val="tx2"/>
                </a:solidFill>
              </a:rPr>
              <a:t>Zusammengefasste Ergebnisse als Jahresbericht (Bildungsmonitoring)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003399"/>
              </a:buClr>
              <a:buSzPct val="70000"/>
              <a:buFont typeface="Wingdings" pitchFamily="2" charset="2"/>
              <a:buChar char="n"/>
            </a:pPr>
            <a:r>
              <a:rPr lang="de-DE" b="0">
                <a:solidFill>
                  <a:schemeClr val="tx2"/>
                </a:solidFill>
              </a:rPr>
              <a:t>Steuerungswissen für bildungspolitische Entscheidungen</a:t>
            </a:r>
          </a:p>
        </p:txBody>
      </p:sp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017">
            <a:off x="6084888" y="3895725"/>
            <a:ext cx="1646237" cy="2341563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chemeClr val="hlink"/>
                </a:solidFill>
              </a:rPr>
              <a:t>Auswertungskonferenz Albert-Schweitzer-Schule, 05.09.2011</a:t>
            </a:r>
          </a:p>
        </p:txBody>
      </p:sp>
      <p:sp>
        <p:nvSpPr>
          <p:cNvPr id="9219" name="Rectangle 40"/>
          <p:cNvSpPr>
            <a:spLocks noGrp="1" noChangeArrowheads="1"/>
          </p:cNvSpPr>
          <p:nvPr>
            <p:ph type="title"/>
          </p:nvPr>
        </p:nvSpPr>
        <p:spPr>
          <a:xfrm>
            <a:off x="531813" y="1401763"/>
            <a:ext cx="8432800" cy="658812"/>
          </a:xfrm>
          <a:noFill/>
        </p:spPr>
        <p:txBody>
          <a:bodyPr/>
          <a:lstStyle/>
          <a:p>
            <a:pPr marL="508000" indent="-508000" eaLnBrk="1" hangingPunct="1"/>
            <a:r>
              <a:rPr lang="de-DE" sz="2800" smtClean="0">
                <a:solidFill>
                  <a:srgbClr val="003777"/>
                </a:solidFill>
              </a:rPr>
              <a:t>I. Grundlage der Schulinspektion</a:t>
            </a:r>
          </a:p>
        </p:txBody>
      </p:sp>
      <p:pic>
        <p:nvPicPr>
          <p:cNvPr id="922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676910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6682">
            <a:off x="6948488" y="4006850"/>
            <a:ext cx="1827212" cy="259080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chemeClr val="hlink"/>
                </a:solidFill>
              </a:rPr>
              <a:t>Auswertungskonferenz Albert-Schweitzer-Schule, 05.09.2011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432800" cy="1057275"/>
          </a:xfrm>
        </p:spPr>
        <p:txBody>
          <a:bodyPr/>
          <a:lstStyle/>
          <a:p>
            <a:pPr eaLnBrk="1" hangingPunct="1"/>
            <a:r>
              <a:rPr lang="de-DE" sz="2400" smtClean="0"/>
              <a:t>Vorgehensweise und Verfahren der Schulinspektion</a:t>
            </a:r>
          </a:p>
        </p:txBody>
      </p:sp>
      <p:sp>
        <p:nvSpPr>
          <p:cNvPr id="814083" name="Text Box 3"/>
          <p:cNvSpPr txBox="1">
            <a:spLocks noChangeArrowheads="1"/>
          </p:cNvSpPr>
          <p:nvPr/>
        </p:nvSpPr>
        <p:spPr bwMode="auto">
          <a:xfrm>
            <a:off x="3070225" y="2708275"/>
            <a:ext cx="2881313" cy="366713"/>
          </a:xfrm>
          <a:prstGeom prst="rect">
            <a:avLst/>
          </a:prstGeom>
          <a:solidFill>
            <a:srgbClr val="D0DAF8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800" b="0">
                <a:solidFill>
                  <a:schemeClr val="tx1"/>
                </a:solidFill>
              </a:rPr>
              <a:t>Dokumentenanalyse</a:t>
            </a:r>
          </a:p>
        </p:txBody>
      </p:sp>
      <p:sp>
        <p:nvSpPr>
          <p:cNvPr id="814084" name="Text Box 4"/>
          <p:cNvSpPr txBox="1">
            <a:spLocks noChangeArrowheads="1"/>
          </p:cNvSpPr>
          <p:nvPr/>
        </p:nvSpPr>
        <p:spPr bwMode="auto">
          <a:xfrm>
            <a:off x="3070225" y="3389313"/>
            <a:ext cx="2881313" cy="366712"/>
          </a:xfrm>
          <a:prstGeom prst="rect">
            <a:avLst/>
          </a:prstGeom>
          <a:solidFill>
            <a:srgbClr val="D0DAF8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800" b="0">
                <a:solidFill>
                  <a:schemeClr val="tx1"/>
                </a:solidFill>
              </a:rPr>
              <a:t>Online-Befragung</a:t>
            </a:r>
          </a:p>
        </p:txBody>
      </p:sp>
      <p:sp>
        <p:nvSpPr>
          <p:cNvPr id="814085" name="Text Box 5"/>
          <p:cNvSpPr txBox="1">
            <a:spLocks noChangeArrowheads="1"/>
          </p:cNvSpPr>
          <p:nvPr/>
        </p:nvSpPr>
        <p:spPr bwMode="auto">
          <a:xfrm>
            <a:off x="3070225" y="4100513"/>
            <a:ext cx="2881313" cy="366712"/>
          </a:xfrm>
          <a:prstGeom prst="rect">
            <a:avLst/>
          </a:prstGeom>
          <a:solidFill>
            <a:srgbClr val="D0DAF8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800" b="0">
                <a:solidFill>
                  <a:schemeClr val="tx1"/>
                </a:solidFill>
              </a:rPr>
              <a:t>Unterrichtsbeobachtung</a:t>
            </a: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3070225" y="4791075"/>
            <a:ext cx="2881313" cy="366713"/>
          </a:xfrm>
          <a:prstGeom prst="rect">
            <a:avLst/>
          </a:prstGeom>
          <a:solidFill>
            <a:srgbClr val="D0DAF8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800" b="0">
                <a:solidFill>
                  <a:schemeClr val="tx1"/>
                </a:solidFill>
              </a:rPr>
              <a:t>Interviews</a:t>
            </a:r>
          </a:p>
        </p:txBody>
      </p:sp>
      <p:sp>
        <p:nvSpPr>
          <p:cNvPr id="814087" name="Text Box 7"/>
          <p:cNvSpPr txBox="1">
            <a:spLocks noChangeArrowheads="1"/>
          </p:cNvSpPr>
          <p:nvPr/>
        </p:nvSpPr>
        <p:spPr bwMode="auto">
          <a:xfrm>
            <a:off x="6815138" y="3529013"/>
            <a:ext cx="2078037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DA0313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Bewertungsprofil</a:t>
            </a:r>
          </a:p>
        </p:txBody>
      </p:sp>
      <p:sp>
        <p:nvSpPr>
          <p:cNvPr id="814088" name="Rectangle 8"/>
          <p:cNvSpPr>
            <a:spLocks noChangeArrowheads="1"/>
          </p:cNvSpPr>
          <p:nvPr/>
        </p:nvSpPr>
        <p:spPr bwMode="auto">
          <a:xfrm>
            <a:off x="611188" y="3349625"/>
            <a:ext cx="1512887" cy="1152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DA0313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4089" name="Text Box 9"/>
          <p:cNvSpPr txBox="1">
            <a:spLocks noChangeArrowheads="1"/>
          </p:cNvSpPr>
          <p:nvPr/>
        </p:nvSpPr>
        <p:spPr bwMode="auto">
          <a:xfrm>
            <a:off x="684213" y="3500438"/>
            <a:ext cx="13922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Priorisierte Kriterien des HRS</a:t>
            </a:r>
          </a:p>
        </p:txBody>
      </p:sp>
      <p:cxnSp>
        <p:nvCxnSpPr>
          <p:cNvPr id="814090" name="AutoShape 10"/>
          <p:cNvCxnSpPr>
            <a:cxnSpLocks noChangeShapeType="1"/>
            <a:stCxn id="814088" idx="3"/>
            <a:endCxn id="814083" idx="1"/>
          </p:cNvCxnSpPr>
          <p:nvPr/>
        </p:nvCxnSpPr>
        <p:spPr bwMode="auto">
          <a:xfrm flipV="1">
            <a:off x="2124075" y="2892425"/>
            <a:ext cx="946150" cy="1033463"/>
          </a:xfrm>
          <a:prstGeom prst="curvedConnector3">
            <a:avLst>
              <a:gd name="adj1" fmla="val 49833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4091" name="AutoShape 11"/>
          <p:cNvCxnSpPr>
            <a:cxnSpLocks noChangeShapeType="1"/>
            <a:stCxn id="814088" idx="3"/>
            <a:endCxn id="814084" idx="1"/>
          </p:cNvCxnSpPr>
          <p:nvPr/>
        </p:nvCxnSpPr>
        <p:spPr bwMode="auto">
          <a:xfrm flipV="1">
            <a:off x="2124075" y="3573463"/>
            <a:ext cx="946150" cy="352425"/>
          </a:xfrm>
          <a:prstGeom prst="curvedConnector3">
            <a:avLst>
              <a:gd name="adj1" fmla="val 49833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4092" name="AutoShape 12"/>
          <p:cNvCxnSpPr>
            <a:cxnSpLocks noChangeShapeType="1"/>
            <a:stCxn id="814088" idx="3"/>
            <a:endCxn id="814085" idx="1"/>
          </p:cNvCxnSpPr>
          <p:nvPr/>
        </p:nvCxnSpPr>
        <p:spPr bwMode="auto">
          <a:xfrm>
            <a:off x="2124075" y="3925888"/>
            <a:ext cx="946150" cy="358775"/>
          </a:xfrm>
          <a:prstGeom prst="curvedConnector3">
            <a:avLst>
              <a:gd name="adj1" fmla="val 49833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4093" name="AutoShape 13"/>
          <p:cNvCxnSpPr>
            <a:cxnSpLocks noChangeShapeType="1"/>
            <a:stCxn id="814088" idx="3"/>
            <a:endCxn id="814086" idx="1"/>
          </p:cNvCxnSpPr>
          <p:nvPr/>
        </p:nvCxnSpPr>
        <p:spPr bwMode="auto">
          <a:xfrm>
            <a:off x="2124075" y="3925888"/>
            <a:ext cx="946150" cy="1049337"/>
          </a:xfrm>
          <a:prstGeom prst="curvedConnector3">
            <a:avLst>
              <a:gd name="adj1" fmla="val 49833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4094" name="AutoShape 14"/>
          <p:cNvCxnSpPr>
            <a:cxnSpLocks noChangeShapeType="1"/>
            <a:stCxn id="814083" idx="3"/>
            <a:endCxn id="814087" idx="1"/>
          </p:cNvCxnSpPr>
          <p:nvPr/>
        </p:nvCxnSpPr>
        <p:spPr bwMode="auto">
          <a:xfrm>
            <a:off x="5951538" y="2892425"/>
            <a:ext cx="863600" cy="1033463"/>
          </a:xfrm>
          <a:prstGeom prst="curvedConnector3">
            <a:avLst>
              <a:gd name="adj1" fmla="val 4981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4095" name="AutoShape 15"/>
          <p:cNvCxnSpPr>
            <a:cxnSpLocks noChangeShapeType="1"/>
            <a:stCxn id="814084" idx="3"/>
            <a:endCxn id="814087" idx="1"/>
          </p:cNvCxnSpPr>
          <p:nvPr/>
        </p:nvCxnSpPr>
        <p:spPr bwMode="auto">
          <a:xfrm>
            <a:off x="5951538" y="3573463"/>
            <a:ext cx="863600" cy="352425"/>
          </a:xfrm>
          <a:prstGeom prst="curvedConnector3">
            <a:avLst>
              <a:gd name="adj1" fmla="val 4981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4096" name="AutoShape 16"/>
          <p:cNvCxnSpPr>
            <a:cxnSpLocks noChangeShapeType="1"/>
            <a:stCxn id="814085" idx="3"/>
            <a:endCxn id="814087" idx="1"/>
          </p:cNvCxnSpPr>
          <p:nvPr/>
        </p:nvCxnSpPr>
        <p:spPr bwMode="auto">
          <a:xfrm flipV="1">
            <a:off x="5951538" y="3925888"/>
            <a:ext cx="863600" cy="358775"/>
          </a:xfrm>
          <a:prstGeom prst="curvedConnector3">
            <a:avLst>
              <a:gd name="adj1" fmla="val 4981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4097" name="AutoShape 17"/>
          <p:cNvCxnSpPr>
            <a:cxnSpLocks noChangeShapeType="1"/>
            <a:stCxn id="814086" idx="3"/>
            <a:endCxn id="814087" idx="1"/>
          </p:cNvCxnSpPr>
          <p:nvPr/>
        </p:nvCxnSpPr>
        <p:spPr bwMode="auto">
          <a:xfrm flipV="1">
            <a:off x="5951538" y="3925888"/>
            <a:ext cx="863600" cy="1049337"/>
          </a:xfrm>
          <a:prstGeom prst="curvedConnector3">
            <a:avLst>
              <a:gd name="adj1" fmla="val 4981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animBg="1"/>
      <p:bldP spid="814084" grpId="0" animBg="1"/>
      <p:bldP spid="814085" grpId="0" animBg="1"/>
      <p:bldP spid="814086" grpId="0" animBg="1"/>
      <p:bldP spid="814087" grpId="0" animBg="1"/>
      <p:bldP spid="814088" grpId="0" animBg="1"/>
      <p:bldP spid="8140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chemeClr val="hlink"/>
                </a:solidFill>
              </a:rPr>
              <a:t>Auswertungskonferenz Albert-Schweitzer-Schule, 05.09.2011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1296988"/>
            <a:ext cx="8432800" cy="865187"/>
          </a:xfrm>
        </p:spPr>
        <p:txBody>
          <a:bodyPr/>
          <a:lstStyle/>
          <a:p>
            <a:pPr eaLnBrk="1" hangingPunct="1"/>
            <a:r>
              <a:rPr lang="de-DE" sz="2800" smtClean="0">
                <a:solidFill>
                  <a:srgbClr val="003777"/>
                </a:solidFill>
              </a:rPr>
              <a:t>Ablauf der Auswertungskonferenz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76475"/>
            <a:ext cx="8353425" cy="3816350"/>
          </a:xfrm>
        </p:spPr>
        <p:txBody>
          <a:bodyPr/>
          <a:lstStyle/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z="2000" smtClean="0">
                <a:solidFill>
                  <a:schemeClr val="accent1"/>
                </a:solidFill>
              </a:rPr>
              <a:t>Ziele der Auswertungskonferenz sowie </a:t>
            </a:r>
            <a:br>
              <a:rPr lang="de-DE" sz="2000" smtClean="0">
                <a:solidFill>
                  <a:schemeClr val="accent1"/>
                </a:solidFill>
              </a:rPr>
            </a:br>
            <a:r>
              <a:rPr lang="de-DE" sz="2000" smtClean="0">
                <a:solidFill>
                  <a:schemeClr val="accent1"/>
                </a:solidFill>
              </a:rPr>
              <a:t>Ziele und Grundlage der zweiten Schulinspektion </a:t>
            </a:r>
            <a:r>
              <a:rPr lang="de-DE" sz="1600" smtClean="0">
                <a:solidFill>
                  <a:schemeClr val="accent1"/>
                </a:solidFill>
              </a:rPr>
              <a:t>[ca. 5 min.]</a:t>
            </a:r>
            <a:endParaRPr lang="de-DE" sz="2000" smtClean="0">
              <a:solidFill>
                <a:schemeClr val="accent1"/>
              </a:solidFill>
            </a:endParaRP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z="2000" smtClean="0">
                <a:solidFill>
                  <a:schemeClr val="tx1"/>
                </a:solidFill>
              </a:rPr>
              <a:t>Ausgewählte Ergebnisse der zweiten Schulinspektion </a:t>
            </a:r>
            <a:r>
              <a:rPr lang="de-DE" sz="1600" smtClean="0">
                <a:solidFill>
                  <a:schemeClr val="tx1"/>
                </a:solidFill>
              </a:rPr>
              <a:t>[ca. 25 min.]</a:t>
            </a:r>
          </a:p>
          <a:p>
            <a:pPr marL="1119188" lvl="1" indent="-406400" eaLnBrk="1" hangingPunct="1">
              <a:buClr>
                <a:schemeClr val="hlink"/>
              </a:buClr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mtClean="0">
                <a:solidFill>
                  <a:schemeClr val="tx1"/>
                </a:solidFill>
              </a:rPr>
              <a:t>Qualitätsprofil der Schule</a:t>
            </a:r>
          </a:p>
          <a:p>
            <a:pPr marL="1119188" lvl="1" indent="-406400" eaLnBrk="1" hangingPunct="1">
              <a:buClr>
                <a:schemeClr val="hlink"/>
              </a:buClr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mtClean="0">
                <a:solidFill>
                  <a:schemeClr val="tx1"/>
                </a:solidFill>
              </a:rPr>
              <a:t>ggf. Ergebnisse zum Profilschwerpunkt</a:t>
            </a:r>
            <a:endParaRPr lang="de-DE" sz="1800" smtClean="0">
              <a:solidFill>
                <a:schemeClr val="tx1"/>
              </a:solidFill>
            </a:endParaRP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z="2000" smtClean="0">
                <a:solidFill>
                  <a:schemeClr val="accent1"/>
                </a:solidFill>
              </a:rPr>
              <a:t>Arbeitsphase; anschließend Beantwortung von Fragen aus den Arbeitsgruppen </a:t>
            </a:r>
            <a:r>
              <a:rPr lang="de-DE" sz="1600" smtClean="0">
                <a:solidFill>
                  <a:schemeClr val="accent1"/>
                </a:solidFill>
              </a:rPr>
              <a:t>[ca. 30 - 40 min.] </a:t>
            </a: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533400" algn="l"/>
              </a:tabLst>
            </a:pPr>
            <a:r>
              <a:rPr lang="de-DE" sz="1600" smtClean="0">
                <a:solidFill>
                  <a:schemeClr val="accent1"/>
                </a:solidFill>
              </a:rPr>
              <a:t>__________________________________________________________________</a:t>
            </a: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533400" algn="l"/>
              </a:tabLst>
            </a:pPr>
            <a:r>
              <a:rPr lang="de-DE" sz="2000" smtClean="0">
                <a:solidFill>
                  <a:schemeClr val="accent1"/>
                </a:solidFill>
              </a:rPr>
              <a:t>	Klärung der Weiterarbeit</a:t>
            </a:r>
          </a:p>
          <a:p>
            <a:pPr marL="533400" indent="-533400" eaLnBrk="1" hangingPunct="1"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533400" algn="l"/>
              </a:tabLst>
            </a:pPr>
            <a:r>
              <a:rPr lang="de-DE" smtClean="0">
                <a:solidFill>
                  <a:schemeClr val="accent1"/>
                </a:solidFill>
              </a:rPr>
              <a:t>	Moderation durch die Schulleitung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0" smtClean="0">
                <a:solidFill>
                  <a:srgbClr val="003399"/>
                </a:solidFill>
              </a:rPr>
              <a:t>Auswertungskonferenz Albert-Schweitzer-Schule, 05.09.2011</a:t>
            </a:r>
            <a:endParaRPr lang="de-DE" sz="1200" b="0" smtClean="0">
              <a:solidFill>
                <a:schemeClr val="hlink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1296988"/>
            <a:ext cx="8432800" cy="865187"/>
          </a:xfrm>
        </p:spPr>
        <p:txBody>
          <a:bodyPr/>
          <a:lstStyle/>
          <a:p>
            <a:pPr eaLnBrk="1" hangingPunct="1"/>
            <a:r>
              <a:rPr lang="de-DE" sz="2800" smtClean="0">
                <a:solidFill>
                  <a:srgbClr val="003777"/>
                </a:solidFill>
              </a:rPr>
              <a:t>Ablauf der Auswertungskonferenz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7905750" cy="38163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z="2000" smtClean="0">
                <a:solidFill>
                  <a:schemeClr val="accent1"/>
                </a:solidFill>
              </a:rPr>
              <a:t>Ziele der Auswertungskonferenz sowie </a:t>
            </a:r>
            <a:br>
              <a:rPr lang="de-DE" sz="2000" smtClean="0">
                <a:solidFill>
                  <a:schemeClr val="accent1"/>
                </a:solidFill>
              </a:rPr>
            </a:br>
            <a:r>
              <a:rPr lang="de-DE" sz="2000" smtClean="0">
                <a:solidFill>
                  <a:schemeClr val="accent1"/>
                </a:solidFill>
              </a:rPr>
              <a:t>Ziele und Grundlage der zweiten Schulinspektion [ca. 5 min.]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z="2000" smtClean="0">
                <a:solidFill>
                  <a:schemeClr val="accent1"/>
                </a:solidFill>
              </a:rPr>
              <a:t>Ausgewählte Ergebnisse der zweiten Schulinspektion [ca. 25 min.]</a:t>
            </a:r>
          </a:p>
          <a:p>
            <a:pPr marL="1119188" lvl="1" indent="-4064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mtClean="0">
                <a:solidFill>
                  <a:schemeClr val="tx1"/>
                </a:solidFill>
              </a:rPr>
              <a:t>Qualitätsprofil der Schule</a:t>
            </a:r>
          </a:p>
          <a:p>
            <a:pPr marL="1119188" lvl="1" indent="-406400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mtClean="0">
                <a:solidFill>
                  <a:schemeClr val="accent1"/>
                </a:solidFill>
              </a:rPr>
              <a:t>ggf. Ergebnisse zum Profilschwerpunkt 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Wingdings" pitchFamily="2" charset="2"/>
              <a:buAutoNum type="romanUcPeriod"/>
              <a:tabLst>
                <a:tab pos="533400" algn="l"/>
              </a:tabLst>
            </a:pPr>
            <a:r>
              <a:rPr lang="de-DE" sz="2000" smtClean="0">
                <a:solidFill>
                  <a:schemeClr val="accent1"/>
                </a:solidFill>
              </a:rPr>
              <a:t>Arbeitsphase; anschließend Beantwortung von Fragen aus den Arbeitsgruppen [ca. 30 - 40 min.] 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533400" algn="l"/>
              </a:tabLst>
            </a:pPr>
            <a:r>
              <a:rPr lang="de-DE" sz="2000" smtClean="0">
                <a:solidFill>
                  <a:schemeClr val="accent1"/>
                </a:solidFill>
              </a:rPr>
              <a:t>______________________________________________________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533400" algn="l"/>
              </a:tabLst>
            </a:pPr>
            <a:r>
              <a:rPr lang="de-DE" sz="2000" smtClean="0">
                <a:solidFill>
                  <a:schemeClr val="accent1"/>
                </a:solidFill>
              </a:rPr>
              <a:t>Klärung der Weiterarbeit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533400" algn="l"/>
              </a:tabLst>
            </a:pPr>
            <a:r>
              <a:rPr lang="de-DE" smtClean="0">
                <a:solidFill>
                  <a:schemeClr val="accent1"/>
                </a:solidFill>
              </a:rPr>
              <a:t>Moderation durch die Schulleitung </a:t>
            </a:r>
            <a:br>
              <a:rPr lang="de-DE" smtClean="0">
                <a:solidFill>
                  <a:schemeClr val="accent1"/>
                </a:solidFill>
              </a:rPr>
            </a:br>
            <a:endParaRPr lang="de-DE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11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799BC5"/>
      </a:accent1>
      <a:accent2>
        <a:srgbClr val="FF0000"/>
      </a:accent2>
      <a:accent3>
        <a:srgbClr val="FFFFFF"/>
      </a:accent3>
      <a:accent4>
        <a:srgbClr val="000000"/>
      </a:accent4>
      <a:accent5>
        <a:srgbClr val="BECBDF"/>
      </a:accent5>
      <a:accent6>
        <a:srgbClr val="E70000"/>
      </a:accent6>
      <a:hlink>
        <a:srgbClr val="003399"/>
      </a:hlink>
      <a:folHlink>
        <a:srgbClr val="808080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>
          <a:outerShdw dist="107763" dir="2700000" algn="ctr" rotWithShape="0">
            <a:srgbClr val="808080">
              <a:alpha val="50000"/>
            </a:srgbClr>
          </a:outerShdw>
        </a:effectLst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DA031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>
          <a:outerShdw dist="107763" dir="2700000" algn="ctr" rotWithShape="0">
            <a:srgbClr val="808080">
              <a:alpha val="50000"/>
            </a:srgbClr>
          </a:outerShdw>
        </a:effectLst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DA031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>
          <a:outerShdw dist="107763" dir="2700000" algn="ctr" rotWithShape="0">
            <a:srgbClr val="808080">
              <a:alpha val="50000"/>
            </a:srgbClr>
          </a:outerShdw>
        </a:effectLst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DA031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>
          <a:outerShdw dist="107763" dir="2700000" algn="ctr" rotWithShape="0">
            <a:srgbClr val="808080">
              <a:alpha val="50000"/>
            </a:srgbClr>
          </a:outerShdw>
        </a:effectLst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DA031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3032</Words>
  <Application>Microsoft Office PowerPoint</Application>
  <PresentationFormat>Bildschirmpräsentation (4:3)</PresentationFormat>
  <Paragraphs>805</Paragraphs>
  <Slides>27</Slides>
  <Notes>27</Notes>
  <HiddenSlides>9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Echo</vt:lpstr>
      <vt:lpstr>Benutzerdefiniertes Design</vt:lpstr>
      <vt:lpstr> Auswertungskonferenz  zur Schulinspektion der</vt:lpstr>
      <vt:lpstr>Ablauf der Auswertungskonferenz</vt:lpstr>
      <vt:lpstr>Ablauf der Auswertungskonferenz</vt:lpstr>
      <vt:lpstr>I. Ziele der Auswertungskonferenz</vt:lpstr>
      <vt:lpstr>I. Ziele der Schulinspektion</vt:lpstr>
      <vt:lpstr>I. Grundlage der Schulinspektion</vt:lpstr>
      <vt:lpstr>Vorgehensweise und Verfahren der Schulinspektion</vt:lpstr>
      <vt:lpstr>Ablauf der Auswertungskonferenz</vt:lpstr>
      <vt:lpstr>Ablauf der Auswertungskonferenz</vt:lpstr>
      <vt:lpstr>I. Qualitätsprofil der Schule (Auszug: QB II-V)</vt:lpstr>
      <vt:lpstr>I. Qualitätsprofil der Schule (Kriterium im differenzierten Überblick) </vt:lpstr>
      <vt:lpstr>I. Qualitätsprofil der Schule (Auszug: QB VI)</vt:lpstr>
      <vt:lpstr>I. Qualitätsprofil der Schule - Einblick in die Unterrichtsauswertungen</vt:lpstr>
      <vt:lpstr>I. Qualitätsprofil der Schule - Einblick in die Unterrichtsauswertungen</vt:lpstr>
      <vt:lpstr>I. Qualitätsprofil der Schule - Einblick in die Unterrichtsauswertungen</vt:lpstr>
      <vt:lpstr>I. Qualitätsprofil der Schule - Einblick in die Unterrichtsauswertungen</vt:lpstr>
      <vt:lpstr>I. Qualitätsprofil der Schule - Einblick in die Unterrichtsauswertungen</vt:lpstr>
      <vt:lpstr>I. Qualitätsprofil der Schule - Einblick in die Unterrichtsauswertungen</vt:lpstr>
      <vt:lpstr>I. Qualitätsprofil der Schule - Einblick in die Unterrichtsauswertungen</vt:lpstr>
      <vt:lpstr>I. Qualitätsprofil der Schule - Einblick in die Unterrichtsauswertungen</vt:lpstr>
      <vt:lpstr>I. Qualitätsprofil der Schule - Einblick in die Unterrichtsauswertungen</vt:lpstr>
      <vt:lpstr>I. Qualitätsprofil der Schule - Einblick in die Unterrichtsauswertungen</vt:lpstr>
      <vt:lpstr>I. Qualitätsprofil der Schule - Einblick in die Unterrichtsauswertungen</vt:lpstr>
      <vt:lpstr>Ablauf der Auswertungskonferenz</vt:lpstr>
      <vt:lpstr>III. Arbeitsphase; anschließend Beantwortung von Fragen aus den Kleingruppen</vt:lpstr>
      <vt:lpstr>PowerPoint-Präsentation</vt:lpstr>
      <vt:lpstr>Wir wünschen Ihnen  für die weitere Schulentwicklung viel Erfolg! </vt:lpstr>
    </vt:vector>
  </TitlesOfParts>
  <Company>Hessische Kultusverwaltung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Kerstin Rheingans</dc:creator>
  <cp:lastModifiedBy>iqinspektor</cp:lastModifiedBy>
  <cp:revision>966</cp:revision>
  <dcterms:created xsi:type="dcterms:W3CDTF">2005-04-20T08:45:54Z</dcterms:created>
  <dcterms:modified xsi:type="dcterms:W3CDTF">2011-09-05T16:37:28Z</dcterms:modified>
</cp:coreProperties>
</file>